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59" r:id="rId3"/>
    <p:sldId id="360" r:id="rId4"/>
    <p:sldId id="368" r:id="rId5"/>
    <p:sldId id="369" r:id="rId6"/>
    <p:sldId id="370" r:id="rId7"/>
    <p:sldId id="367" r:id="rId8"/>
    <p:sldId id="372" r:id="rId9"/>
    <p:sldId id="371" r:id="rId10"/>
    <p:sldId id="364" r:id="rId11"/>
    <p:sldId id="365" r:id="rId12"/>
    <p:sldId id="366" r:id="rId13"/>
    <p:sldId id="346" r:id="rId14"/>
    <p:sldId id="374" r:id="rId15"/>
    <p:sldId id="376" r:id="rId16"/>
    <p:sldId id="375" r:id="rId17"/>
    <p:sldId id="377" r:id="rId18"/>
    <p:sldId id="343"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7"/>
    <p:restoredTop sz="62478" autoAdjust="0"/>
  </p:normalViewPr>
  <p:slideViewPr>
    <p:cSldViewPr snapToGrid="0" snapToObjects="1">
      <p:cViewPr varScale="1">
        <p:scale>
          <a:sx n="46" d="100"/>
          <a:sy n="46" d="100"/>
        </p:scale>
        <p:origin x="19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7030A0"/>
            </a:solidFill>
            <a:ln>
              <a:noFill/>
            </a:ln>
            <a:effectLst/>
          </c:spPr>
          <c:invertIfNegative val="0"/>
          <c:cat>
            <c:strRef>
              <c:f>Sheet1!$A$4:$A$15</c:f>
              <c:strCache>
                <c:ptCount val="12"/>
                <c:pt idx="0">
                  <c:v>China</c:v>
                </c:pt>
                <c:pt idx="1">
                  <c:v>Pakistan</c:v>
                </c:pt>
                <c:pt idx="2">
                  <c:v>Sri Lanka</c:v>
                </c:pt>
                <c:pt idx="3">
                  <c:v>The Philipines</c:v>
                </c:pt>
                <c:pt idx="4">
                  <c:v>Bangladesh</c:v>
                </c:pt>
                <c:pt idx="5">
                  <c:v>India</c:v>
                </c:pt>
                <c:pt idx="6">
                  <c:v>Afghanistan</c:v>
                </c:pt>
                <c:pt idx="7">
                  <c:v>Vietnam</c:v>
                </c:pt>
                <c:pt idx="8">
                  <c:v>Sudan, Democratic Republic</c:v>
                </c:pt>
                <c:pt idx="9">
                  <c:v>Nepal</c:v>
                </c:pt>
                <c:pt idx="10">
                  <c:v>Somalia</c:v>
                </c:pt>
                <c:pt idx="11">
                  <c:v>Ethiopia</c:v>
                </c:pt>
              </c:strCache>
            </c:strRef>
          </c:cat>
          <c:val>
            <c:numRef>
              <c:f>Sheet1!$B$4:$B$15</c:f>
              <c:numCache>
                <c:formatCode>0</c:formatCode>
                <c:ptCount val="12"/>
                <c:pt idx="0">
                  <c:v>15.958064141746297</c:v>
                </c:pt>
                <c:pt idx="1">
                  <c:v>31.335083455772267</c:v>
                </c:pt>
                <c:pt idx="2">
                  <c:v>57.500046371005133</c:v>
                </c:pt>
                <c:pt idx="3">
                  <c:v>57.902340203043316</c:v>
                </c:pt>
                <c:pt idx="4">
                  <c:v>60.187365886847751</c:v>
                </c:pt>
                <c:pt idx="5">
                  <c:v>60.982495765104467</c:v>
                </c:pt>
                <c:pt idx="6">
                  <c:v>122.79687951459117</c:v>
                </c:pt>
                <c:pt idx="7">
                  <c:v>128.06742130050401</c:v>
                </c:pt>
                <c:pt idx="8">
                  <c:v>204.2259052705993</c:v>
                </c:pt>
                <c:pt idx="9">
                  <c:v>213.18173743116006</c:v>
                </c:pt>
                <c:pt idx="10">
                  <c:v>295</c:v>
                </c:pt>
                <c:pt idx="11">
                  <c:v>317</c:v>
                </c:pt>
              </c:numCache>
            </c:numRef>
          </c:val>
        </c:ser>
        <c:dLbls>
          <c:showLegendKey val="0"/>
          <c:showVal val="0"/>
          <c:showCatName val="0"/>
          <c:showSerName val="0"/>
          <c:showPercent val="0"/>
          <c:showBubbleSize val="0"/>
        </c:dLbls>
        <c:gapWidth val="182"/>
        <c:axId val="385576744"/>
        <c:axId val="385581056"/>
      </c:barChart>
      <c:catAx>
        <c:axId val="3855767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581056"/>
        <c:crosses val="autoZero"/>
        <c:auto val="1"/>
        <c:lblAlgn val="ctr"/>
        <c:lblOffset val="100"/>
        <c:noMultiLvlLbl val="0"/>
      </c:catAx>
      <c:valAx>
        <c:axId val="38558105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576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1" i="0" u="none" strike="noStrike" kern="1200" spc="0" baseline="0">
                <a:solidFill>
                  <a:schemeClr val="tx1"/>
                </a:solidFill>
                <a:latin typeface="+mn-lt"/>
                <a:ea typeface="+mn-ea"/>
                <a:cs typeface="+mn-cs"/>
              </a:defRPr>
            </a:pPr>
            <a:r>
              <a:rPr lang="en-CA" sz="1400" b="1" dirty="0" smtClean="0"/>
              <a:t>Percent of total aggregate T4 earnings received</a:t>
            </a:r>
            <a:r>
              <a:rPr lang="en-CA" sz="1400" b="1" baseline="0" dirty="0" smtClean="0"/>
              <a:t> by provincial residents from out-of-province employment, Selected provinces </a:t>
            </a:r>
            <a:endParaRPr lang="en-CA" sz="1400" b="1" dirty="0"/>
          </a:p>
        </c:rich>
      </c:tx>
      <c:layout>
        <c:manualLayout>
          <c:xMode val="edge"/>
          <c:yMode val="edge"/>
          <c:x val="2.2156937764651101E-2"/>
          <c:y val="1.3396969289082968E-2"/>
        </c:manualLayout>
      </c:layout>
      <c:overlay val="0"/>
      <c:spPr>
        <a:noFill/>
        <a:ln>
          <a:noFill/>
        </a:ln>
        <a:effectLst/>
      </c:spPr>
      <c:txPr>
        <a:bodyPr rot="0" spcFirstLastPara="1" vertOverflow="ellipsis" vert="horz" wrap="square" anchor="ctr" anchorCtr="1"/>
        <a:lstStyle/>
        <a:p>
          <a:pPr algn="l">
            <a:defRPr sz="1862"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British Columbia</c:v>
                </c:pt>
              </c:strCache>
            </c:strRef>
          </c:tx>
          <c:spPr>
            <a:ln w="34925" cap="rnd">
              <a:solidFill>
                <a:srgbClr val="FF0000"/>
              </a:solidFill>
              <a:round/>
            </a:ln>
            <a:effectLst/>
          </c:spPr>
          <c:marker>
            <c:symbol val="none"/>
          </c:marker>
          <c:cat>
            <c:numRef>
              <c:f>Sheet1!$A$2:$A$14</c:f>
              <c:numCache>
                <c:formatCode>General</c:formatCode>
                <c:ptCount val="1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numCache>
            </c:numRef>
          </c:cat>
          <c:val>
            <c:numRef>
              <c:f>Sheet1!$B$2:$B$14</c:f>
              <c:numCache>
                <c:formatCode>0.0%</c:formatCode>
                <c:ptCount val="13"/>
                <c:pt idx="0">
                  <c:v>1.2108996598349644E-2</c:v>
                </c:pt>
                <c:pt idx="1">
                  <c:v>1.2131169220571014E-2</c:v>
                </c:pt>
                <c:pt idx="2">
                  <c:v>1.3118495656068969E-2</c:v>
                </c:pt>
                <c:pt idx="3">
                  <c:v>1.4796958348851854E-2</c:v>
                </c:pt>
                <c:pt idx="4">
                  <c:v>1.6249106913072176E-2</c:v>
                </c:pt>
                <c:pt idx="5">
                  <c:v>1.8424467049613428E-2</c:v>
                </c:pt>
                <c:pt idx="6">
                  <c:v>2.1393564005265587E-2</c:v>
                </c:pt>
                <c:pt idx="7">
                  <c:v>2.0518037238344829E-2</c:v>
                </c:pt>
                <c:pt idx="8">
                  <c:v>2.2459313811002562E-2</c:v>
                </c:pt>
                <c:pt idx="9">
                  <c:v>2.5930433757373379E-2</c:v>
                </c:pt>
                <c:pt idx="10">
                  <c:v>3.1354282370330389E-2</c:v>
                </c:pt>
                <c:pt idx="11">
                  <c:v>3.6056940300083232E-2</c:v>
                </c:pt>
                <c:pt idx="12">
                  <c:v>3.9190413641565246E-2</c:v>
                </c:pt>
              </c:numCache>
            </c:numRef>
          </c:val>
          <c:smooth val="0"/>
        </c:ser>
        <c:ser>
          <c:idx val="1"/>
          <c:order val="1"/>
          <c:tx>
            <c:strRef>
              <c:f>Sheet1!$C$1</c:f>
              <c:strCache>
                <c:ptCount val="1"/>
                <c:pt idx="0">
                  <c:v>Quebec</c:v>
                </c:pt>
              </c:strCache>
            </c:strRef>
          </c:tx>
          <c:spPr>
            <a:ln w="34925" cap="rnd">
              <a:solidFill>
                <a:srgbClr val="00B0F0"/>
              </a:solidFill>
              <a:round/>
            </a:ln>
            <a:effectLst/>
          </c:spPr>
          <c:marker>
            <c:symbol val="none"/>
          </c:marker>
          <c:cat>
            <c:numRef>
              <c:f>Sheet1!$A$2:$A$14</c:f>
              <c:numCache>
                <c:formatCode>General</c:formatCode>
                <c:ptCount val="1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numCache>
            </c:numRef>
          </c:cat>
          <c:val>
            <c:numRef>
              <c:f>Sheet1!$C$2:$C$14</c:f>
              <c:numCache>
                <c:formatCode>0.0%</c:formatCode>
                <c:ptCount val="13"/>
                <c:pt idx="0">
                  <c:v>2.6228241538475961E-2</c:v>
                </c:pt>
                <c:pt idx="1">
                  <c:v>2.6477350856072918E-2</c:v>
                </c:pt>
                <c:pt idx="2">
                  <c:v>2.6737740635461579E-2</c:v>
                </c:pt>
                <c:pt idx="3">
                  <c:v>2.8118262595279084E-2</c:v>
                </c:pt>
                <c:pt idx="4">
                  <c:v>2.8592813307721315E-2</c:v>
                </c:pt>
                <c:pt idx="5">
                  <c:v>2.9524126709394687E-2</c:v>
                </c:pt>
                <c:pt idx="6">
                  <c:v>3.0009848060399944E-2</c:v>
                </c:pt>
                <c:pt idx="7">
                  <c:v>3.0940354554371663E-2</c:v>
                </c:pt>
                <c:pt idx="8">
                  <c:v>3.062541841379824E-2</c:v>
                </c:pt>
                <c:pt idx="9">
                  <c:v>3.1141975236933659E-2</c:v>
                </c:pt>
                <c:pt idx="10">
                  <c:v>3.0841082419089776E-2</c:v>
                </c:pt>
                <c:pt idx="11">
                  <c:v>3.1403778180740957E-2</c:v>
                </c:pt>
                <c:pt idx="12">
                  <c:v>3.0872083907561607E-2</c:v>
                </c:pt>
              </c:numCache>
            </c:numRef>
          </c:val>
          <c:smooth val="0"/>
        </c:ser>
        <c:ser>
          <c:idx val="2"/>
          <c:order val="2"/>
          <c:tx>
            <c:strRef>
              <c:f>Sheet1!$D$1</c:f>
              <c:strCache>
                <c:ptCount val="1"/>
                <c:pt idx="0">
                  <c:v>New Brunswick</c:v>
                </c:pt>
              </c:strCache>
            </c:strRef>
          </c:tx>
          <c:spPr>
            <a:ln w="34925" cap="rnd">
              <a:solidFill>
                <a:srgbClr val="00B050"/>
              </a:solidFill>
              <a:round/>
            </a:ln>
            <a:effectLst/>
          </c:spPr>
          <c:marker>
            <c:symbol val="none"/>
          </c:marker>
          <c:cat>
            <c:numRef>
              <c:f>Sheet1!$A$2:$A$14</c:f>
              <c:numCache>
                <c:formatCode>General</c:formatCode>
                <c:ptCount val="1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numCache>
            </c:numRef>
          </c:cat>
          <c:val>
            <c:numRef>
              <c:f>Sheet1!$D$2:$D$14</c:f>
              <c:numCache>
                <c:formatCode>0.0%</c:formatCode>
                <c:ptCount val="13"/>
                <c:pt idx="0">
                  <c:v>2.5994541879382532E-2</c:v>
                </c:pt>
                <c:pt idx="1">
                  <c:v>2.4265933388176921E-2</c:v>
                </c:pt>
                <c:pt idx="2">
                  <c:v>2.3683690234894784E-2</c:v>
                </c:pt>
                <c:pt idx="3">
                  <c:v>3.0160035222231044E-2</c:v>
                </c:pt>
                <c:pt idx="4">
                  <c:v>3.391039290670321E-2</c:v>
                </c:pt>
                <c:pt idx="5">
                  <c:v>4.0250659087918063E-2</c:v>
                </c:pt>
                <c:pt idx="6">
                  <c:v>4.6159866769184647E-2</c:v>
                </c:pt>
                <c:pt idx="7">
                  <c:v>3.6372774301653255E-2</c:v>
                </c:pt>
                <c:pt idx="8">
                  <c:v>3.9740464249943895E-2</c:v>
                </c:pt>
                <c:pt idx="9">
                  <c:v>4.6147806857210934E-2</c:v>
                </c:pt>
                <c:pt idx="10">
                  <c:v>6.1587019489193214E-2</c:v>
                </c:pt>
                <c:pt idx="11">
                  <c:v>7.715559667098508E-2</c:v>
                </c:pt>
                <c:pt idx="12">
                  <c:v>8.0255742347565606E-2</c:v>
                </c:pt>
              </c:numCache>
            </c:numRef>
          </c:val>
          <c:smooth val="0"/>
        </c:ser>
        <c:ser>
          <c:idx val="3"/>
          <c:order val="3"/>
          <c:tx>
            <c:strRef>
              <c:f>Sheet1!$E$1</c:f>
              <c:strCache>
                <c:ptCount val="1"/>
                <c:pt idx="0">
                  <c:v>Newfoundland &amp; Labrador</c:v>
                </c:pt>
              </c:strCache>
            </c:strRef>
          </c:tx>
          <c:spPr>
            <a:ln w="38100" cap="rnd">
              <a:solidFill>
                <a:schemeClr val="tx1"/>
              </a:solidFill>
              <a:round/>
            </a:ln>
            <a:effectLst/>
          </c:spPr>
          <c:marker>
            <c:symbol val="none"/>
          </c:marker>
          <c:cat>
            <c:numRef>
              <c:f>Sheet1!$A$2:$A$14</c:f>
              <c:numCache>
                <c:formatCode>General</c:formatCode>
                <c:ptCount val="1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numCache>
            </c:numRef>
          </c:cat>
          <c:val>
            <c:numRef>
              <c:f>Sheet1!$E$2:$E$14</c:f>
              <c:numCache>
                <c:formatCode>0.0%</c:formatCode>
                <c:ptCount val="13"/>
                <c:pt idx="0">
                  <c:v>4.8367687449006602E-2</c:v>
                </c:pt>
                <c:pt idx="1">
                  <c:v>4.6209374479906765E-2</c:v>
                </c:pt>
                <c:pt idx="2">
                  <c:v>4.6417725364552298E-2</c:v>
                </c:pt>
                <c:pt idx="3">
                  <c:v>5.6380342510784755E-2</c:v>
                </c:pt>
                <c:pt idx="4">
                  <c:v>7.6226488900479186E-2</c:v>
                </c:pt>
                <c:pt idx="5">
                  <c:v>9.1821893293606779E-2</c:v>
                </c:pt>
                <c:pt idx="6">
                  <c:v>0.11037051412915304</c:v>
                </c:pt>
                <c:pt idx="7">
                  <c:v>8.3171612208606041E-2</c:v>
                </c:pt>
                <c:pt idx="8">
                  <c:v>8.8212635812989701E-2</c:v>
                </c:pt>
                <c:pt idx="9">
                  <c:v>8.4164819004145783E-2</c:v>
                </c:pt>
                <c:pt idx="10">
                  <c:v>8.6075106148585975E-2</c:v>
                </c:pt>
                <c:pt idx="11">
                  <c:v>8.5319630911242089E-2</c:v>
                </c:pt>
                <c:pt idx="12">
                  <c:v>8.7560966662094591E-2</c:v>
                </c:pt>
              </c:numCache>
            </c:numRef>
          </c:val>
          <c:smooth val="0"/>
        </c:ser>
        <c:dLbls>
          <c:showLegendKey val="0"/>
          <c:showVal val="0"/>
          <c:showCatName val="0"/>
          <c:showSerName val="0"/>
          <c:showPercent val="0"/>
          <c:showBubbleSize val="0"/>
        </c:dLbls>
        <c:smooth val="0"/>
        <c:axId val="69044704"/>
        <c:axId val="383876920"/>
      </c:lineChart>
      <c:catAx>
        <c:axId val="6904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1" i="0" u="none" strike="noStrike" kern="1200" baseline="0">
                <a:solidFill>
                  <a:schemeClr val="tx1"/>
                </a:solidFill>
                <a:latin typeface="+mn-lt"/>
                <a:ea typeface="+mn-ea"/>
                <a:cs typeface="+mn-cs"/>
              </a:defRPr>
            </a:pPr>
            <a:endParaRPr lang="en-US"/>
          </a:p>
        </c:txPr>
        <c:crossAx val="383876920"/>
        <c:crosses val="autoZero"/>
        <c:auto val="1"/>
        <c:lblAlgn val="ctr"/>
        <c:lblOffset val="100"/>
        <c:noMultiLvlLbl val="0"/>
      </c:catAx>
      <c:valAx>
        <c:axId val="3838769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300" b="1" i="0" u="none" strike="noStrike" kern="1200" baseline="0">
                <a:solidFill>
                  <a:schemeClr val="tx1"/>
                </a:solidFill>
                <a:latin typeface="+mn-lt"/>
                <a:ea typeface="+mn-ea"/>
                <a:cs typeface="+mn-cs"/>
              </a:defRPr>
            </a:pPr>
            <a:endParaRPr lang="en-US"/>
          </a:p>
        </c:txPr>
        <c:crossAx val="69044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b="1" i="0" baseline="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2A2681F-F890-49F9-AC36-1D718F8A2D4B}" type="datetimeFigureOut">
              <a:rPr lang="en-CA" smtClean="0"/>
              <a:t>2019-05-02</a:t>
            </a:fld>
            <a:endParaRPr lang="en-CA"/>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1E2CA06-0AFE-40D7-8480-F49AEB99F55D}" type="slidenum">
              <a:rPr lang="en-CA" smtClean="0"/>
              <a:t>‹#›</a:t>
            </a:fld>
            <a:endParaRPr lang="en-CA"/>
          </a:p>
        </p:txBody>
      </p:sp>
    </p:spTree>
    <p:extLst>
      <p:ext uri="{BB962C8B-B14F-4D97-AF65-F5344CB8AC3E}">
        <p14:creationId xmlns:p14="http://schemas.microsoft.com/office/powerpoint/2010/main" val="294018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Clr>
                <a:schemeClr val="accent1">
                  <a:lumMod val="50000"/>
                </a:schemeClr>
              </a:buClr>
              <a:buFont typeface="Arial" panose="020B0604020202020204" pitchFamily="34" charset="0"/>
              <a:buChar char="•"/>
              <a:defRPr/>
            </a:pPr>
            <a:r>
              <a:rPr lang="en-CA" kern="0" dirty="0" smtClean="0">
                <a:solidFill>
                  <a:srgbClr val="183351"/>
                </a:solidFill>
                <a:latin typeface="Century Gothic" panose="020B0502020202020204" pitchFamily="34" charset="0"/>
              </a:rPr>
              <a:t>Approximately </a:t>
            </a:r>
            <a:r>
              <a:rPr lang="en-CA" b="1" kern="0" dirty="0" smtClean="0">
                <a:solidFill>
                  <a:srgbClr val="BB933B"/>
                </a:solidFill>
                <a:latin typeface="Century Gothic" panose="020B0502020202020204" pitchFamily="34" charset="0"/>
              </a:rPr>
              <a:t>1.5 million </a:t>
            </a:r>
            <a:r>
              <a:rPr lang="en-CA" kern="0" dirty="0" smtClean="0">
                <a:solidFill>
                  <a:srgbClr val="183351"/>
                </a:solidFill>
                <a:latin typeface="Century Gothic" panose="020B0502020202020204" pitchFamily="34" charset="0"/>
              </a:rPr>
              <a:t>visits on monthly basis</a:t>
            </a:r>
          </a:p>
          <a:p>
            <a:pPr indent="-285750">
              <a:buClr>
                <a:schemeClr val="accent1">
                  <a:lumMod val="50000"/>
                </a:schemeClr>
              </a:buClr>
              <a:buFont typeface="Arial" panose="020B0604020202020204" pitchFamily="34" charset="0"/>
              <a:buChar char="•"/>
              <a:defRPr/>
            </a:pPr>
            <a:r>
              <a:rPr lang="en-CA" b="1" kern="0" dirty="0" smtClean="0">
                <a:solidFill>
                  <a:srgbClr val="BB933B"/>
                </a:solidFill>
                <a:latin typeface="Century Gothic" panose="020B0502020202020204" pitchFamily="34" charset="0"/>
              </a:rPr>
              <a:t>30% </a:t>
            </a:r>
            <a:r>
              <a:rPr lang="en-CA" kern="0" dirty="0" smtClean="0">
                <a:solidFill>
                  <a:srgbClr val="183351"/>
                </a:solidFill>
                <a:latin typeface="Century Gothic" panose="020B0502020202020204" pitchFamily="34" charset="0"/>
              </a:rPr>
              <a:t>of visits to the site from mobile devices</a:t>
            </a:r>
          </a:p>
          <a:p>
            <a:pPr indent="-285750">
              <a:buClr>
                <a:schemeClr val="accent1">
                  <a:lumMod val="50000"/>
                </a:schemeClr>
              </a:buClr>
              <a:buFont typeface="Arial" panose="020B0604020202020204" pitchFamily="34" charset="0"/>
              <a:buChar char="•"/>
              <a:defRPr/>
            </a:pPr>
            <a:r>
              <a:rPr lang="en-CA" b="1" kern="0" dirty="0" smtClean="0">
                <a:solidFill>
                  <a:srgbClr val="B6954C"/>
                </a:solidFill>
                <a:latin typeface="Century Gothic" panose="020B0502020202020204" pitchFamily="34" charset="0"/>
              </a:rPr>
              <a:t>55%</a:t>
            </a:r>
            <a:r>
              <a:rPr lang="en-CA" kern="0" dirty="0" smtClean="0">
                <a:solidFill>
                  <a:srgbClr val="183351"/>
                </a:solidFill>
                <a:latin typeface="Century Gothic" panose="020B0502020202020204" pitchFamily="34" charset="0"/>
              </a:rPr>
              <a:t> of visits to the site from google</a:t>
            </a:r>
          </a:p>
          <a:p>
            <a:pPr indent="-285750">
              <a:buClr>
                <a:schemeClr val="accent1">
                  <a:lumMod val="50000"/>
                </a:schemeClr>
              </a:buClr>
              <a:buFont typeface="Arial" panose="020B0604020202020204" pitchFamily="34" charset="0"/>
              <a:buChar char="•"/>
              <a:defRPr/>
            </a:pPr>
            <a:r>
              <a:rPr lang="en-CA" kern="0" dirty="0" smtClean="0">
                <a:solidFill>
                  <a:srgbClr val="183351"/>
                </a:solidFill>
                <a:latin typeface="Century Gothic" panose="020B0502020202020204" pitchFamily="34" charset="0"/>
              </a:rPr>
              <a:t>2018 Website evaluation survey: </a:t>
            </a:r>
          </a:p>
          <a:p>
            <a:pPr lvl="1">
              <a:buClr>
                <a:schemeClr val="accent1">
                  <a:lumMod val="50000"/>
                </a:schemeClr>
              </a:buClr>
              <a:buFont typeface="Arial" panose="020B0604020202020204" pitchFamily="34" charset="0"/>
              <a:buChar char="•"/>
              <a:defRPr/>
            </a:pPr>
            <a:r>
              <a:rPr lang="en-CA" sz="2000" b="1" kern="0" dirty="0" smtClean="0">
                <a:solidFill>
                  <a:srgbClr val="B6954C"/>
                </a:solidFill>
                <a:latin typeface="Century Gothic" panose="020B0502020202020204" pitchFamily="34" charset="0"/>
              </a:rPr>
              <a:t>73%</a:t>
            </a:r>
            <a:r>
              <a:rPr lang="en-CA" sz="2000" kern="0" dirty="0" smtClean="0">
                <a:solidFill>
                  <a:srgbClr val="183351"/>
                </a:solidFill>
                <a:latin typeface="Century Gothic" panose="020B0502020202020204" pitchFamily="34" charset="0"/>
              </a:rPr>
              <a:t> of survey participants were satisfied with our website</a:t>
            </a:r>
          </a:p>
          <a:p>
            <a:pPr lvl="1">
              <a:buClr>
                <a:schemeClr val="accent1">
                  <a:lumMod val="50000"/>
                </a:schemeClr>
              </a:buClr>
              <a:buFont typeface="Arial" panose="020B0604020202020204" pitchFamily="34" charset="0"/>
              <a:buChar char="•"/>
              <a:defRPr/>
            </a:pPr>
            <a:r>
              <a:rPr lang="en-CA" sz="2000" b="1" kern="0" dirty="0" smtClean="0">
                <a:solidFill>
                  <a:srgbClr val="BB933B"/>
                </a:solidFill>
                <a:latin typeface="Century Gothic" panose="020B0502020202020204" pitchFamily="34" charset="0"/>
              </a:rPr>
              <a:t>76% </a:t>
            </a:r>
            <a:r>
              <a:rPr lang="en-CA" sz="2000" kern="0" dirty="0" smtClean="0">
                <a:solidFill>
                  <a:srgbClr val="183351"/>
                </a:solidFill>
                <a:latin typeface="Century Gothic" panose="020B0502020202020204" pitchFamily="34" charset="0"/>
              </a:rPr>
              <a:t>completed their task successfully and found what they were looking for</a:t>
            </a:r>
          </a:p>
          <a:p>
            <a:endParaRPr lang="en-CA" dirty="0"/>
          </a:p>
        </p:txBody>
      </p:sp>
      <p:sp>
        <p:nvSpPr>
          <p:cNvPr id="4" name="Slide Number Placeholder 3"/>
          <p:cNvSpPr>
            <a:spLocks noGrp="1"/>
          </p:cNvSpPr>
          <p:nvPr>
            <p:ph type="sldNum" sz="quarter" idx="10"/>
          </p:nvPr>
        </p:nvSpPr>
        <p:spPr/>
        <p:txBody>
          <a:bodyPr/>
          <a:lstStyle/>
          <a:p>
            <a:fld id="{C1E2CA06-0AFE-40D7-8480-F49AEB99F55D}" type="slidenum">
              <a:rPr lang="en-CA" smtClean="0"/>
              <a:t>3</a:t>
            </a:fld>
            <a:endParaRPr lang="en-CA"/>
          </a:p>
        </p:txBody>
      </p:sp>
    </p:spTree>
    <p:extLst>
      <p:ext uri="{BB962C8B-B14F-4D97-AF65-F5344CB8AC3E}">
        <p14:creationId xmlns:p14="http://schemas.microsoft.com/office/powerpoint/2010/main" val="2448710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2A00A6A2-2740-42DC-A060-F8722CC5F3F9}" type="slidenum">
              <a:rPr lang="en-CA" altLang="en-US" smtClean="0">
                <a:solidFill>
                  <a:prstClr val="black"/>
                </a:solidFill>
              </a:rPr>
              <a:pPr>
                <a:defRPr/>
              </a:pPr>
              <a:t>10</a:t>
            </a:fld>
            <a:endParaRPr lang="en-CA" altLang="en-US">
              <a:solidFill>
                <a:prstClr val="black"/>
              </a:solidFill>
            </a:endParaRPr>
          </a:p>
        </p:txBody>
      </p:sp>
    </p:spTree>
    <p:extLst>
      <p:ext uri="{BB962C8B-B14F-4D97-AF65-F5344CB8AC3E}">
        <p14:creationId xmlns:p14="http://schemas.microsoft.com/office/powerpoint/2010/main" val="67750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883FC74E-2FAA-8548-A87C-C61EEADAA61E}" type="slidenum">
              <a:rPr lang="en-CA" altLang="en-US" smtClean="0">
                <a:solidFill>
                  <a:srgbClr val="000000"/>
                </a:solidFill>
              </a:rPr>
              <a:pPr>
                <a:defRPr/>
              </a:pPr>
              <a:t>13</a:t>
            </a:fld>
            <a:endParaRPr lang="en-CA" altLang="en-US">
              <a:solidFill>
                <a:srgbClr val="000000"/>
              </a:solidFill>
            </a:endParaRPr>
          </a:p>
        </p:txBody>
      </p:sp>
    </p:spTree>
    <p:extLst>
      <p:ext uri="{BB962C8B-B14F-4D97-AF65-F5344CB8AC3E}">
        <p14:creationId xmlns:p14="http://schemas.microsoft.com/office/powerpoint/2010/main" val="270936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i="1" kern="1200" dirty="0" smtClean="0">
                <a:solidFill>
                  <a:schemeClr val="tx1"/>
                </a:solidFill>
                <a:effectLst/>
                <a:latin typeface="Arial" panose="020B0604020202020204" pitchFamily="34" charset="0"/>
                <a:ea typeface="+mn-ea"/>
                <a:cs typeface="+mn-cs"/>
              </a:rPr>
              <a:t>Data Source:  </a:t>
            </a:r>
            <a:r>
              <a:rPr lang="en-CA" sz="1200" i="1" kern="1200" dirty="0" err="1" smtClean="0">
                <a:solidFill>
                  <a:schemeClr val="tx1"/>
                </a:solidFill>
                <a:effectLst/>
                <a:latin typeface="Arial" panose="020B0604020202020204" pitchFamily="34" charset="0"/>
                <a:ea typeface="+mn-ea"/>
                <a:cs typeface="+mn-cs"/>
              </a:rPr>
              <a:t>CanCHECs</a:t>
            </a:r>
            <a:endParaRPr lang="en-CA" sz="1200" i="1" kern="1200" dirty="0" smtClean="0">
              <a:solidFill>
                <a:schemeClr val="tx1"/>
              </a:solidFill>
              <a:effectLst/>
              <a:latin typeface="Arial" panose="020B0604020202020204" pitchFamily="34" charset="0"/>
              <a:ea typeface="+mn-ea"/>
              <a:cs typeface="+mn-cs"/>
            </a:endParaRPr>
          </a:p>
          <a:p>
            <a:r>
              <a:rPr lang="en-CA" dirty="0" smtClean="0"/>
              <a:t>Notes:</a:t>
            </a:r>
          </a:p>
          <a:p>
            <a:r>
              <a:rPr lang="en-CA" dirty="0" smtClean="0"/>
              <a:t>-</a:t>
            </a:r>
            <a:r>
              <a:rPr lang="en-CA" sz="1200" i="0" kern="1200" baseline="0" dirty="0" smtClean="0">
                <a:solidFill>
                  <a:schemeClr val="tx1"/>
                </a:solidFill>
                <a:effectLst/>
                <a:latin typeface="Arial" panose="020B0604020202020204" pitchFamily="34" charset="0"/>
                <a:ea typeface="+mn-ea"/>
                <a:cs typeface="+mn-cs"/>
              </a:rPr>
              <a:t>Statistics Canada has been working collaboratively with the Air Health Effects Research Group at Health Canada to build data infrastructure and evidence linking air pollution exposure and health outcomes to inform air quality regulation. </a:t>
            </a:r>
          </a:p>
          <a:p>
            <a:endParaRPr lang="en-CA" sz="1200" i="0" kern="1200" baseline="0" dirty="0" smtClean="0">
              <a:solidFill>
                <a:schemeClr val="tx1"/>
              </a:solidFill>
              <a:effectLst/>
              <a:latin typeface="Arial" panose="020B0604020202020204" pitchFamily="34" charset="0"/>
              <a:ea typeface="+mn-ea"/>
              <a:cs typeface="+mn-cs"/>
            </a:endParaRPr>
          </a:p>
          <a:p>
            <a:r>
              <a:rPr lang="en-CA" sz="1200" i="0" kern="1200" baseline="0" dirty="0" smtClean="0">
                <a:solidFill>
                  <a:schemeClr val="tx1"/>
                </a:solidFill>
                <a:effectLst/>
                <a:latin typeface="Arial" panose="020B0604020202020204" pitchFamily="34" charset="0"/>
                <a:ea typeface="+mn-ea"/>
                <a:cs typeface="+mn-cs"/>
              </a:rPr>
              <a:t>-This innovative work brings together modelled air pollution measures from satellite imagery provided by HC and external researchers with linked survey, mortality and tax data to follow individuals’ place of residency over time, to measures exposure to and impact of air pollution on mortality.  </a:t>
            </a:r>
          </a:p>
          <a:p>
            <a:endParaRPr lang="en-CA" sz="1200" i="0" kern="1200" baseline="0" dirty="0" smtClean="0">
              <a:solidFill>
                <a:schemeClr val="tx1"/>
              </a:solidFill>
              <a:effectLst/>
              <a:latin typeface="Arial" panose="020B0604020202020204"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i="0" kern="1200" baseline="0" dirty="0" smtClean="0">
                <a:solidFill>
                  <a:schemeClr val="tx1"/>
                </a:solidFill>
                <a:effectLst/>
                <a:latin typeface="Arial" panose="020B0604020202020204" pitchFamily="34" charset="0"/>
                <a:ea typeface="+mn-ea"/>
                <a:cs typeface="+mn-cs"/>
              </a:rPr>
              <a:t>-Findings suggest that lower levels of air pollution may have more impact than originally assumed. This may impact regulations moving forward.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i="0" kern="1200" baseline="0" dirty="0" smtClean="0">
              <a:solidFill>
                <a:schemeClr val="tx1"/>
              </a:solidFill>
              <a:effectLst/>
              <a:latin typeface="Arial" panose="020B0604020202020204"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i="0" kern="1200" baseline="0" dirty="0" smtClean="0">
                <a:solidFill>
                  <a:schemeClr val="tx1"/>
                </a:solidFill>
                <a:effectLst/>
                <a:latin typeface="Arial" panose="020B0604020202020204" pitchFamily="34" charset="0"/>
                <a:ea typeface="+mn-ea"/>
                <a:cs typeface="+mn-cs"/>
              </a:rPr>
              <a:t>-Statistics Canada is increasing both data development and capacity to better understand the impact of the environment on health and other social outcomes.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i="0" kern="1200" baseline="0" dirty="0" smtClean="0">
              <a:solidFill>
                <a:schemeClr val="tx1"/>
              </a:solidFill>
              <a:effectLst/>
              <a:latin typeface="Arial" panose="020B0604020202020204"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i="0" kern="1200" baseline="0" dirty="0" smtClean="0">
                <a:solidFill>
                  <a:schemeClr val="tx1"/>
                </a:solidFill>
                <a:effectLst/>
                <a:latin typeface="Arial" panose="020B0604020202020204" pitchFamily="34" charset="0"/>
                <a:ea typeface="+mn-ea"/>
                <a:cs typeface="+mn-cs"/>
              </a:rPr>
              <a:t>-We will be working more in the upcoming year on measures of and impact of the built environment.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i="0" kern="1200" baseline="0" dirty="0" smtClean="0">
              <a:solidFill>
                <a:schemeClr val="tx1"/>
              </a:solidFill>
              <a:effectLst/>
              <a:latin typeface="Arial" panose="020B0604020202020204"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i="0" kern="1200" baseline="0" dirty="0" smtClean="0">
                <a:solidFill>
                  <a:schemeClr val="tx1"/>
                </a:solidFill>
                <a:effectLst/>
                <a:latin typeface="Arial" panose="020B0604020202020204" pitchFamily="34" charset="0"/>
                <a:ea typeface="+mn-ea"/>
                <a:cs typeface="+mn-cs"/>
              </a:rPr>
              <a:t>-Specifically, we will be using the Active Living (walkability) measure developed by McGill researchers (Nancy Ross) based on funding from PHAC to better understand the relationship between walkable neighbourhoods and health</a:t>
            </a:r>
          </a:p>
          <a:p>
            <a:endParaRPr lang="en-CA" dirty="0"/>
          </a:p>
        </p:txBody>
      </p:sp>
      <p:sp>
        <p:nvSpPr>
          <p:cNvPr id="4" name="Slide Number Placeholder 3"/>
          <p:cNvSpPr>
            <a:spLocks noGrp="1"/>
          </p:cNvSpPr>
          <p:nvPr>
            <p:ph type="sldNum" sz="quarter" idx="10"/>
          </p:nvPr>
        </p:nvSpPr>
        <p:spPr/>
        <p:txBody>
          <a:bodyPr/>
          <a:lstStyle/>
          <a:p>
            <a:fld id="{EE35F035-47CE-4140-8ADA-753C9DE94049}" type="slidenum">
              <a:rPr lang="en-CA" altLang="en-US" smtClean="0"/>
              <a:pPr/>
              <a:t>14</a:t>
            </a:fld>
            <a:endParaRPr lang="en-CA" altLang="en-US"/>
          </a:p>
        </p:txBody>
      </p:sp>
    </p:spTree>
    <p:extLst>
      <p:ext uri="{BB962C8B-B14F-4D97-AF65-F5344CB8AC3E}">
        <p14:creationId xmlns:p14="http://schemas.microsoft.com/office/powerpoint/2010/main" val="422008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Data </a:t>
            </a:r>
            <a:r>
              <a:rPr lang="en-CA" dirty="0" err="1" smtClean="0"/>
              <a:t>Surce</a:t>
            </a:r>
            <a:r>
              <a:rPr lang="en-CA" dirty="0" smtClean="0"/>
              <a:t>:  IMDB linked to hospital data</a:t>
            </a:r>
          </a:p>
          <a:p>
            <a:endParaRPr lang="en-CA" dirty="0" smtClean="0"/>
          </a:p>
          <a:p>
            <a:r>
              <a:rPr lang="en-CA" dirty="0" smtClean="0"/>
              <a:t>-This slide represents new results</a:t>
            </a:r>
            <a:r>
              <a:rPr lang="en-CA" baseline="0" dirty="0" smtClean="0"/>
              <a:t> from a collaborative program of research between Statistics Canada and IRCC to better understand the health of immigrants and evaluate screening policies and practices.</a:t>
            </a:r>
          </a:p>
          <a:p>
            <a:endParaRPr lang="en-CA" baseline="0" dirty="0" smtClean="0"/>
          </a:p>
          <a:p>
            <a:pPr algn="l"/>
            <a:r>
              <a:rPr lang="en-CA" baseline="0" dirty="0" smtClean="0"/>
              <a:t>-Tuberculosis in Canada is more prevalent among new immigrants compared with Canadian born (non-Indigenous) populations.  IRCC conducts an extensive health screening protocol for all new entries into Canada.  </a:t>
            </a:r>
          </a:p>
          <a:p>
            <a:r>
              <a:rPr lang="en-CA" baseline="0" dirty="0" smtClean="0"/>
              <a:t>-New linked data which brings together comprehensive information from landing files provided to STC by IRCC with hospital data provided to STC from CIHI, new insights regarding infectious diseases such as TB as possible at the national level.  While, these results do not represent ALL TB cases but those only that were admitted to hospital, representing most of the active cases.   </a:t>
            </a:r>
          </a:p>
          <a:p>
            <a:endParaRPr lang="en-CA" baseline="0" dirty="0" smtClean="0"/>
          </a:p>
          <a:p>
            <a:r>
              <a:rPr lang="en-CA" baseline="0" dirty="0" smtClean="0"/>
              <a:t>-The results of this studies confirm that TB related hospitalizations among immigrants entering Canada between 2000 and 2013 – with most cases coming from countries deemed high risk for TB by the WHO and IRCC including Ethiopia, Somalia and Nepal.</a:t>
            </a:r>
          </a:p>
          <a:p>
            <a:endParaRPr lang="en-CA" baseline="0" dirty="0" smtClean="0"/>
          </a:p>
          <a:p>
            <a:r>
              <a:rPr lang="en-CA" baseline="0" dirty="0" smtClean="0"/>
              <a:t>-These results are informing IRCCs pre-arrival screening strategy.  This study will be published in Health Reports in the coming year.</a:t>
            </a:r>
          </a:p>
          <a:p>
            <a:endParaRPr lang="en-CA" baseline="0" dirty="0" smtClean="0"/>
          </a:p>
          <a:p>
            <a:endParaRPr lang="en-CA" dirty="0"/>
          </a:p>
        </p:txBody>
      </p:sp>
      <p:sp>
        <p:nvSpPr>
          <p:cNvPr id="4" name="Slide Number Placeholder 3"/>
          <p:cNvSpPr>
            <a:spLocks noGrp="1"/>
          </p:cNvSpPr>
          <p:nvPr>
            <p:ph type="sldNum" sz="quarter" idx="10"/>
          </p:nvPr>
        </p:nvSpPr>
        <p:spPr/>
        <p:txBody>
          <a:bodyPr/>
          <a:lstStyle/>
          <a:p>
            <a:pPr>
              <a:defRPr/>
            </a:pPr>
            <a:fld id="{B805787E-2BC1-4A89-93DC-ADC5C76CF4FE}" type="slidenum">
              <a:rPr lang="en-CA" altLang="en-US" smtClean="0"/>
              <a:pPr>
                <a:defRPr/>
              </a:pPr>
              <a:t>15</a:t>
            </a:fld>
            <a:endParaRPr lang="en-CA" altLang="en-US"/>
          </a:p>
        </p:txBody>
      </p:sp>
    </p:spTree>
    <p:extLst>
      <p:ext uri="{BB962C8B-B14F-4D97-AF65-F5344CB8AC3E}">
        <p14:creationId xmlns:p14="http://schemas.microsoft.com/office/powerpoint/2010/main" val="205924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Data</a:t>
            </a:r>
            <a:r>
              <a:rPr lang="en-CA" baseline="0" dirty="0" smtClean="0"/>
              <a:t> Source: Longitudinal Worker File</a:t>
            </a:r>
            <a:endParaRPr lang="en-CA" dirty="0" smtClean="0"/>
          </a:p>
          <a:p>
            <a:endParaRPr lang="en-CA" dirty="0" smtClean="0"/>
          </a:p>
          <a:p>
            <a:r>
              <a:rPr lang="en-CA" sz="1400" u="sng" dirty="0" smtClean="0"/>
              <a:t>Inter-provincial employment</a:t>
            </a:r>
          </a:p>
          <a:p>
            <a:r>
              <a:rPr lang="en-CA" sz="1200" dirty="0" smtClean="0"/>
              <a:t>Anecdotal information about workers commuting inter-provincially to jobs in Alberta captured headlines during the oil boom</a:t>
            </a:r>
          </a:p>
          <a:p>
            <a:endParaRPr lang="en-CA" sz="1200" dirty="0" smtClean="0"/>
          </a:p>
          <a:p>
            <a:r>
              <a:rPr lang="en-CA" sz="1200" dirty="0" smtClean="0"/>
              <a:t>Survey data collection was cost-prohibitive given worker mobility, remote locations, and other factors </a:t>
            </a:r>
          </a:p>
          <a:p>
            <a:endParaRPr lang="en-CA" sz="1200" dirty="0" smtClean="0"/>
          </a:p>
          <a:p>
            <a:r>
              <a:rPr lang="en-CA" sz="1200" dirty="0" smtClean="0"/>
              <a:t>Administrative data provide detailed information with minimal financial cost</a:t>
            </a:r>
          </a:p>
          <a:p>
            <a:endParaRPr lang="en-CA" sz="1200" dirty="0" smtClean="0"/>
          </a:p>
          <a:p>
            <a:r>
              <a:rPr lang="en-CA" sz="1200" dirty="0" smtClean="0"/>
              <a:t>In 2014, over 8% of total T4 earnings received by residents of Newfoundland-Labrador was received from out-of-province, with that share over 20% in some areas. Two-thirds was received from Alberta </a:t>
            </a:r>
          </a:p>
          <a:p>
            <a:endParaRPr lang="en-CA" sz="1200" dirty="0" smtClean="0"/>
          </a:p>
          <a:p>
            <a:r>
              <a:rPr lang="en-CA" sz="1200" dirty="0" smtClean="0"/>
              <a:t>In 2014, 5.4% (or $8.0 billion) of total aggregate T4 earnings paid in Alberta was paid to out-of-province employees</a:t>
            </a:r>
          </a:p>
          <a:p>
            <a:endParaRPr lang="en-CA" sz="1200" dirty="0" smtClean="0"/>
          </a:p>
          <a:p>
            <a:r>
              <a:rPr lang="en-CA" dirty="0" smtClean="0"/>
              <a:t>The LWF is a 10 percent random sample of all Canadian workers, constructed by integrating data from four sources: the Record of Employment (ROE) files of Human Resources Development Canada (on worker separations), the T1 and T4 files of Canada Customs and Revenue Agency, and the Longitudinal Employment Analysis Program (LEAP) of BLMA, Statistics Canada.</a:t>
            </a:r>
            <a:endParaRPr lang="en-CA" sz="1200" dirty="0" smtClean="0"/>
          </a:p>
          <a:p>
            <a:endParaRPr lang="en-US" dirty="0"/>
          </a:p>
        </p:txBody>
      </p:sp>
      <p:sp>
        <p:nvSpPr>
          <p:cNvPr id="4" name="Slide Number Placeholder 3"/>
          <p:cNvSpPr>
            <a:spLocks noGrp="1"/>
          </p:cNvSpPr>
          <p:nvPr>
            <p:ph type="sldNum" sz="quarter" idx="10"/>
          </p:nvPr>
        </p:nvSpPr>
        <p:spPr/>
        <p:txBody>
          <a:bodyPr/>
          <a:lstStyle/>
          <a:p>
            <a:pPr>
              <a:defRPr/>
            </a:pPr>
            <a:fld id="{883FC74E-2FAA-8548-A87C-C61EEADAA61E}" type="slidenum">
              <a:rPr lang="en-CA" altLang="en-US" smtClean="0"/>
              <a:pPr>
                <a:defRPr/>
              </a:pPr>
              <a:t>16</a:t>
            </a:fld>
            <a:endParaRPr lang="en-CA" altLang="en-US"/>
          </a:p>
        </p:txBody>
      </p:sp>
    </p:spTree>
    <p:extLst>
      <p:ext uri="{BB962C8B-B14F-4D97-AF65-F5344CB8AC3E}">
        <p14:creationId xmlns:p14="http://schemas.microsoft.com/office/powerpoint/2010/main" val="282767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smtClean="0">
                <a:latin typeface="Times New Roman" pitchFamily="18" charset="0"/>
                <a:cs typeface="Times New Roman" pitchFamily="18" charset="0"/>
              </a:rPr>
              <a:t>Statistics Canada has a</a:t>
            </a:r>
            <a:r>
              <a:rPr lang="en-CA" sz="1200" baseline="0" dirty="0" smtClean="0">
                <a:latin typeface="Times New Roman" pitchFamily="18" charset="0"/>
                <a:cs typeface="Times New Roman" pitchFamily="18" charset="0"/>
              </a:rPr>
              <a:t> long history of record linkage.   Over the past decade, the number of record linkage projects has increased exponentially.  As the Agency has moved on a path of modernization, data integration, specifically record linkage, is key to the development of new data sources to fill information gaps as we move forward.  </a:t>
            </a:r>
          </a:p>
          <a:p>
            <a:endParaRPr lang="en-CA" sz="1200" baseline="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baseline="0" dirty="0" smtClean="0">
                <a:latin typeface="Times New Roman" pitchFamily="18" charset="0"/>
                <a:cs typeface="Times New Roman" pitchFamily="18" charset="0"/>
              </a:rPr>
              <a:t>RL is conducted at Statistics Canada to </a:t>
            </a:r>
            <a:r>
              <a:rPr lang="en-CA" altLang="en-US" sz="1200" dirty="0" smtClean="0"/>
              <a:t>supplement survey information and increasingly, to create new data resources</a:t>
            </a:r>
            <a:r>
              <a:rPr lang="en-CA" altLang="en-US" sz="1200" baseline="0" dirty="0" smtClean="0"/>
              <a:t> to produce official statistics and support research. </a:t>
            </a:r>
            <a:endParaRPr lang="en-CA" sz="1200" baseline="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baseline="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baseline="0" dirty="0" smtClean="0">
                <a:latin typeface="Times New Roman" pitchFamily="18" charset="0"/>
                <a:cs typeface="Times New Roman" pitchFamily="18" charset="0"/>
              </a:rPr>
              <a:t>RL simply put is t</a:t>
            </a:r>
            <a:r>
              <a:rPr lang="en-CA" sz="1200" dirty="0" smtClean="0"/>
              <a:t>he process of matching records across or within datasets that refer to the same entity, such as a person or enterprise.  We do use a range</a:t>
            </a:r>
            <a:r>
              <a:rPr lang="en-CA" sz="1200" baseline="0" dirty="0" smtClean="0"/>
              <a:t> of key identifiers (names, addresses, date of birth, location, unique numbers (HIN, SINs, Business numbers).</a:t>
            </a:r>
            <a:endParaRPr lang="en-CA" sz="1200" dirty="0" smtClean="0"/>
          </a:p>
          <a:p>
            <a:endParaRPr lang="en-CA" sz="1200" baseline="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en-US" sz="1200" baseline="0" dirty="0" smtClean="0"/>
              <a:t>Processes used to link data at Statistics Canada are followed to ensure the confidentiality of information is protected and privacy intrusion is minimized. Executive management approval is required for all linkage project.  RL Projects are governed by policies and directives.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altLang="en-US" sz="1200"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en-US" sz="1200" baseline="0" dirty="0" smtClean="0"/>
              <a:t>Several platforms have been developed at Statistics Canada to facilitate linkage – Canadian Employer-and Employer Database which brings together tax and employment records from both employees and employers; the Social Data Linkage Environment (SDLE) was created to support linkages at the individuals level across a broad spectrum of social data (health, justice, education, socio-economic); and the Linkable File Environment for business data.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altLang="en-US" sz="1200"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altLang="en-US" sz="1200" dirty="0" smtClean="0"/>
          </a:p>
          <a:p>
            <a:endParaRPr lang="en-CA" sz="1200" baseline="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b="1" dirty="0" smtClean="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b="1" dirty="0" smtClean="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b="1" dirty="0" smtClean="0">
                <a:effectLst/>
              </a:rPr>
              <a:t>Notes on SDLE: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b="1" dirty="0" smtClean="0">
                <a:effectLst/>
              </a:rPr>
              <a:t>Social Data Linkage Environment</a:t>
            </a:r>
            <a:r>
              <a:rPr lang="en-CA" b="1" baseline="0" dirty="0" smtClean="0">
                <a:effectLst/>
              </a:rPr>
              <a:t> (SDLE) exists in the </a:t>
            </a:r>
            <a:r>
              <a:rPr lang="en-US" sz="1200" b="1" dirty="0" smtClean="0"/>
              <a:t>Special Surveys Division</a:t>
            </a:r>
            <a:r>
              <a:rPr lang="en-CA" b="1" baseline="0" dirty="0" smtClean="0">
                <a:effectLst/>
              </a:rPr>
              <a:t> </a:t>
            </a:r>
            <a:r>
              <a:rPr lang="en-US" sz="1200" b="1" dirty="0" smtClean="0"/>
              <a:t>SSD: </a:t>
            </a:r>
            <a:r>
              <a:rPr lang="en-CA" b="0" dirty="0" smtClean="0">
                <a:effectLst/>
              </a:rPr>
              <a:t>Director-General is Lynn </a:t>
            </a:r>
            <a:r>
              <a:rPr lang="en-CA" dirty="0" smtClean="0">
                <a:effectLst/>
              </a:rPr>
              <a:t>Barr-Telford.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b="1" dirty="0" smtClean="0">
                <a:effectLst/>
              </a:rPr>
              <a:t>Their</a:t>
            </a:r>
            <a:r>
              <a:rPr lang="en-CA" b="1" baseline="0" dirty="0" smtClean="0">
                <a:effectLst/>
              </a:rPr>
              <a:t> goal</a:t>
            </a:r>
            <a:r>
              <a:rPr lang="en-CA" b="1" dirty="0" smtClean="0">
                <a:effectLst/>
              </a:rPr>
              <a:t> </a:t>
            </a:r>
            <a:r>
              <a:rPr lang="en-CA" dirty="0" smtClean="0">
                <a:effectLst/>
              </a:rPr>
              <a:t>is to deliver data that respond to the client’s information requirements, and to meet the information needs of Canadians that are not covered by the core national statistics program. </a:t>
            </a:r>
          </a:p>
          <a:p>
            <a:r>
              <a:rPr lang="en-CA" dirty="0" smtClean="0">
                <a:effectLst/>
              </a:rPr>
              <a:t>The Cost-recovery Surveys Section provides a complete cost-recovery survey service that covers the full survey cycle from specifying needs to evaluating the data and data products. </a:t>
            </a:r>
          </a:p>
          <a:p>
            <a:r>
              <a:rPr lang="en-CA" dirty="0" smtClean="0">
                <a:effectLst/>
              </a:rPr>
              <a:t>SSD conducts feasibility studies; and undertakes survey development, testing, collection, processing and dissemination of the data, as required by the client. </a:t>
            </a:r>
          </a:p>
          <a:p>
            <a:r>
              <a:rPr lang="en-CA" dirty="0" smtClean="0">
                <a:effectLst/>
              </a:rPr>
              <a:t>SSD survey managers have extensive experience working with clients and internal service providers. </a:t>
            </a:r>
          </a:p>
          <a:p>
            <a:endParaRPr lang="en-CA" dirty="0" smtClean="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b="1" dirty="0" smtClean="0">
                <a:effectLst/>
              </a:rPr>
              <a:t>Social Data Linkage Environment- </a:t>
            </a:r>
            <a:r>
              <a:rPr lang="en-US" sz="1200" dirty="0" smtClean="0">
                <a:latin typeface="Times New Roman" pitchFamily="18" charset="0"/>
                <a:cs typeface="Times New Roman" pitchFamily="18" charset="0"/>
              </a:rPr>
              <a:t>We</a:t>
            </a:r>
            <a:r>
              <a:rPr lang="en-US" sz="1200" baseline="0" dirty="0" smtClean="0">
                <a:latin typeface="Times New Roman" pitchFamily="18" charset="0"/>
                <a:cs typeface="Times New Roman" pitchFamily="18" charset="0"/>
              </a:rPr>
              <a:t> have created a new linkage environment at STC – SDLE – to support the RL – conducted in a more efficient and standardized manner.</a:t>
            </a:r>
            <a:endParaRPr lang="en-CA" b="1" dirty="0" smtClean="0">
              <a:effectLst/>
            </a:endParaRPr>
          </a:p>
          <a:p>
            <a:r>
              <a:rPr lang="en-CA" dirty="0" smtClean="0">
                <a:effectLst/>
              </a:rPr>
              <a:t>The Social Data Linkage Environment (SDLE) facilitates the creation of linked population data sets for social analysis and is designed to maximize data security and </a:t>
            </a:r>
            <a:r>
              <a:rPr lang="en-CA" b="1" dirty="0" smtClean="0">
                <a:effectLst/>
              </a:rPr>
              <a:t>eliminate the need to build a large integrated data base</a:t>
            </a:r>
            <a:r>
              <a:rPr lang="en-CA" dirty="0" smtClean="0">
                <a:effectLst/>
              </a:rPr>
              <a:t>.  </a:t>
            </a:r>
          </a:p>
          <a:p>
            <a:endParaRPr lang="en-US" sz="1200" dirty="0" smtClean="0">
              <a:latin typeface="Times New Roman" pitchFamily="18" charset="0"/>
              <a:cs typeface="Times New Roman" pitchFamily="18" charset="0"/>
            </a:endParaRPr>
          </a:p>
          <a:p>
            <a:r>
              <a:rPr lang="en-US" sz="1200" kern="1200" dirty="0" smtClean="0">
                <a:solidFill>
                  <a:schemeClr val="tx1"/>
                </a:solidFill>
                <a:effectLst/>
                <a:latin typeface="Arial" pitchFamily="34" charset="0"/>
                <a:ea typeface="+mn-ea"/>
                <a:cs typeface="+mn-cs"/>
              </a:rPr>
              <a:t>The SDLE is designed to bring person-level data together in one virtual linkage environment – facilitates the linkage of multiple</a:t>
            </a:r>
            <a:r>
              <a:rPr lang="en-US" sz="1200" kern="1200" baseline="0" dirty="0" smtClean="0">
                <a:solidFill>
                  <a:schemeClr val="tx1"/>
                </a:solidFill>
                <a:effectLst/>
                <a:latin typeface="Arial" pitchFamily="34" charset="0"/>
                <a:ea typeface="+mn-ea"/>
                <a:cs typeface="+mn-cs"/>
              </a:rPr>
              <a:t> types of data sources.</a:t>
            </a:r>
          </a:p>
          <a:p>
            <a:r>
              <a:rPr lang="en-US" sz="1200" kern="1200" baseline="0" dirty="0" smtClean="0">
                <a:solidFill>
                  <a:schemeClr val="tx1"/>
                </a:solidFill>
                <a:effectLst/>
                <a:latin typeface="Arial" pitchFamily="34" charset="0"/>
                <a:ea typeface="+mn-ea"/>
                <a:cs typeface="+mn-cs"/>
              </a:rPr>
              <a:t>We do not always have the same linkage information in every data source </a:t>
            </a:r>
            <a:r>
              <a:rPr lang="en-US" sz="1200" kern="1200" dirty="0" smtClean="0">
                <a:solidFill>
                  <a:schemeClr val="tx1"/>
                </a:solidFill>
                <a:effectLst/>
                <a:latin typeface="Arial" pitchFamily="34" charset="0"/>
                <a:ea typeface="+mn-ea"/>
                <a:cs typeface="+mn-cs"/>
              </a:rPr>
              <a:t>.  </a:t>
            </a:r>
          </a:p>
          <a:p>
            <a:endParaRPr lang="en-US" sz="1200" kern="1200" dirty="0" smtClean="0">
              <a:solidFill>
                <a:schemeClr val="tx1"/>
              </a:solidFill>
              <a:effectLst/>
              <a:latin typeface="Arial" pitchFamily="34" charset="0"/>
              <a:ea typeface="+mn-ea"/>
              <a:cs typeface="+mn-cs"/>
            </a:endParaRPr>
          </a:p>
          <a:p>
            <a:r>
              <a:rPr lang="en-US" sz="1200" kern="1200" dirty="0" smtClean="0">
                <a:solidFill>
                  <a:schemeClr val="tx1"/>
                </a:solidFill>
                <a:effectLst/>
                <a:latin typeface="Arial" pitchFamily="34" charset="0"/>
                <a:ea typeface="+mn-ea"/>
                <a:cs typeface="+mn-cs"/>
              </a:rPr>
              <a:t>These data may come from either administrative sources or surveys (large circle). Inside this large circle are seven interconnected circles which display the range of subjects possible in the SDLE.</a:t>
            </a:r>
          </a:p>
          <a:p>
            <a:r>
              <a:rPr lang="en-US" sz="1200" kern="1200" dirty="0" smtClean="0">
                <a:solidFill>
                  <a:schemeClr val="tx1"/>
                </a:solidFill>
                <a:effectLst/>
                <a:latin typeface="Arial" pitchFamily="34" charset="0"/>
                <a:ea typeface="+mn-ea"/>
                <a:cs typeface="+mn-cs"/>
              </a:rPr>
              <a:t>In addition, the colors show the approximate proportion of administrative (blue) and survey (green) data available at Statistics Canada.  These circles point towards the image of a person in the middle, </a:t>
            </a:r>
          </a:p>
          <a:p>
            <a:r>
              <a:rPr lang="en-US" sz="1200" kern="1200" dirty="0" smtClean="0">
                <a:solidFill>
                  <a:schemeClr val="tx1"/>
                </a:solidFill>
                <a:effectLst/>
                <a:latin typeface="Arial" pitchFamily="34" charset="0"/>
                <a:ea typeface="+mn-ea"/>
                <a:cs typeface="+mn-cs"/>
              </a:rPr>
              <a:t>which represents the person-oriented nature of SDLE linkages and the ability to link individuals across multiple sources. Finally, data sources exit the environment on the right side as linked outputs.</a:t>
            </a:r>
          </a:p>
          <a:p>
            <a:endParaRPr lang="en-CA" sz="1200" kern="1200" dirty="0" smtClean="0">
              <a:solidFill>
                <a:schemeClr val="tx1"/>
              </a:solidFill>
              <a:effectLst/>
              <a:latin typeface="Arial" pitchFamily="34" charset="0"/>
              <a:ea typeface="+mn-ea"/>
              <a:cs typeface="+mn-cs"/>
            </a:endParaRPr>
          </a:p>
          <a:p>
            <a:r>
              <a:rPr lang="en-US" sz="1200" kern="1200" dirty="0" smtClean="0">
                <a:solidFill>
                  <a:schemeClr val="tx1"/>
                </a:solidFill>
                <a:effectLst/>
                <a:latin typeface="Arial" pitchFamily="34" charset="0"/>
                <a:ea typeface="+mn-ea"/>
                <a:cs typeface="+mn-cs"/>
              </a:rPr>
              <a:t>Data files are linked together through linkage keys that are stored in the </a:t>
            </a:r>
            <a:r>
              <a:rPr lang="en-US" sz="1200" b="1" kern="1200" dirty="0" smtClean="0">
                <a:solidFill>
                  <a:schemeClr val="tx1"/>
                </a:solidFill>
                <a:effectLst/>
                <a:latin typeface="Arial" pitchFamily="34" charset="0"/>
                <a:ea typeface="+mn-ea"/>
                <a:cs typeface="+mn-cs"/>
              </a:rPr>
              <a:t>Derived Record Depository (DRD) and the Key Registry</a:t>
            </a:r>
            <a:r>
              <a:rPr lang="en-US" sz="1200" kern="1200" dirty="0" smtClean="0">
                <a:solidFill>
                  <a:schemeClr val="tx1"/>
                </a:solidFill>
                <a:effectLst/>
                <a:latin typeface="Arial" pitchFamily="34" charset="0"/>
                <a:ea typeface="+mn-ea"/>
                <a:cs typeface="+mn-cs"/>
              </a:rPr>
              <a:t>.  </a:t>
            </a:r>
            <a:r>
              <a:rPr lang="en-US" sz="1200" b="1" kern="1200" dirty="0" smtClean="0">
                <a:solidFill>
                  <a:schemeClr val="tx1"/>
                </a:solidFill>
                <a:effectLst/>
                <a:latin typeface="Arial" pitchFamily="34" charset="0"/>
                <a:ea typeface="+mn-ea"/>
                <a:cs typeface="+mn-cs"/>
              </a:rPr>
              <a:t>The DRD is essentially a registry of Canadians containing only basic personal identifiers</a:t>
            </a:r>
            <a:r>
              <a:rPr lang="en-US" sz="1200" kern="1200" dirty="0" smtClean="0">
                <a:solidFill>
                  <a:schemeClr val="tx1"/>
                </a:solidFill>
                <a:effectLst/>
                <a:latin typeface="Arial" pitchFamily="34" charset="0"/>
                <a:ea typeface="+mn-ea"/>
                <a:cs typeface="+mn-cs"/>
              </a:rPr>
              <a:t>. </a:t>
            </a:r>
          </a:p>
          <a:p>
            <a:r>
              <a:rPr lang="en-US" sz="1200" b="1" kern="1200" dirty="0" smtClean="0">
                <a:solidFill>
                  <a:schemeClr val="tx1"/>
                </a:solidFill>
                <a:effectLst/>
                <a:latin typeface="Arial" pitchFamily="34" charset="0"/>
                <a:ea typeface="+mn-ea"/>
                <a:cs typeface="+mn-cs"/>
              </a:rPr>
              <a:t>The DRD is built using core administrative data files (vital statistics, tax and immigration files) and each individual is assigned a unique SDLE identifier</a:t>
            </a:r>
            <a:r>
              <a:rPr lang="en-US" sz="1200" kern="1200" dirty="0" smtClean="0">
                <a:solidFill>
                  <a:schemeClr val="tx1"/>
                </a:solidFill>
                <a:effectLst/>
                <a:latin typeface="Arial" pitchFamily="34" charset="0"/>
                <a:ea typeface="+mn-ea"/>
                <a:cs typeface="+mn-cs"/>
              </a:rPr>
              <a:t>.  </a:t>
            </a:r>
          </a:p>
          <a:p>
            <a:r>
              <a:rPr lang="en-US" sz="1200" kern="1200" dirty="0" smtClean="0">
                <a:solidFill>
                  <a:schemeClr val="tx1"/>
                </a:solidFill>
                <a:effectLst/>
                <a:latin typeface="Arial" pitchFamily="34" charset="0"/>
                <a:ea typeface="+mn-ea"/>
                <a:cs typeface="+mn-cs"/>
              </a:rPr>
              <a:t>We have done this because we do not have a registry of the population as you might find in provinces through health card files or other administrative files. Every file linked in the SDLE is linked to the DRD.</a:t>
            </a:r>
          </a:p>
          <a:p>
            <a:endParaRPr lang="en-CA" sz="1200" kern="1200" dirty="0" smtClean="0">
              <a:solidFill>
                <a:schemeClr val="tx1"/>
              </a:solidFill>
              <a:effectLst/>
              <a:latin typeface="Arial" pitchFamily="34" charset="0"/>
              <a:ea typeface="+mn-ea"/>
              <a:cs typeface="+mn-cs"/>
            </a:endParaRPr>
          </a:p>
          <a:p>
            <a:r>
              <a:rPr lang="en-CA" sz="1200" b="1" kern="1200" dirty="0" smtClean="0">
                <a:solidFill>
                  <a:schemeClr val="tx1"/>
                </a:solidFill>
                <a:effectLst/>
                <a:latin typeface="Arial" pitchFamily="34" charset="0"/>
                <a:ea typeface="+mn-ea"/>
                <a:cs typeface="+mn-cs"/>
              </a:rPr>
              <a:t>The Key Registry stores only the SDLE identifiers and associated record identifiers from all survey and administrative data files linked to the DRD.</a:t>
            </a:r>
            <a:r>
              <a:rPr lang="en-CA" sz="1200" kern="1200" dirty="0" smtClean="0">
                <a:solidFill>
                  <a:schemeClr val="tx1"/>
                </a:solidFill>
                <a:effectLst/>
                <a:latin typeface="Arial" pitchFamily="34" charset="0"/>
                <a:ea typeface="+mn-ea"/>
                <a:cs typeface="+mn-cs"/>
              </a:rPr>
              <a:t> </a:t>
            </a:r>
          </a:p>
          <a:p>
            <a:endParaRPr lang="en-CA" sz="1200" kern="1200" dirty="0" smtClean="0">
              <a:solidFill>
                <a:schemeClr val="tx1"/>
              </a:solidFill>
              <a:effectLst/>
              <a:latin typeface="Arial" pitchFamily="34" charset="0"/>
              <a:ea typeface="+mn-ea"/>
              <a:cs typeface="+mn-cs"/>
            </a:endParaRPr>
          </a:p>
          <a:p>
            <a:r>
              <a:rPr lang="en-CA" sz="1200" kern="1200" dirty="0" smtClean="0">
                <a:solidFill>
                  <a:schemeClr val="tx1"/>
                </a:solidFill>
                <a:effectLst/>
                <a:latin typeface="Arial" pitchFamily="34" charset="0"/>
                <a:ea typeface="+mn-ea"/>
                <a:cs typeface="+mn-cs"/>
              </a:rPr>
              <a:t>Once a study requiring data linkage has been approved and the linkage has been conducted, the Key Registry identifiers are used to find the individual records in the source data files (analysis variables without personal identifiers). Selected records and variables from these sources can then be integrated into a linked analysis file.  </a:t>
            </a:r>
            <a:endParaRPr lang="en-US" sz="1200"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B805787E-2BC1-4A89-93DC-ADC5C76CF4FE}" type="slidenum">
              <a:rPr lang="en-CA" altLang="en-US">
                <a:solidFill>
                  <a:srgbClr val="000000"/>
                </a:solidFill>
              </a:rPr>
              <a:pPr>
                <a:defRPr/>
              </a:pPr>
              <a:t>17</a:t>
            </a:fld>
            <a:endParaRPr lang="en-CA" altLang="en-US">
              <a:solidFill>
                <a:srgbClr val="000000"/>
              </a:solidFill>
            </a:endParaRPr>
          </a:p>
        </p:txBody>
      </p:sp>
    </p:spTree>
    <p:extLst>
      <p:ext uri="{BB962C8B-B14F-4D97-AF65-F5344CB8AC3E}">
        <p14:creationId xmlns:p14="http://schemas.microsoft.com/office/powerpoint/2010/main" val="1012023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C010DF-92C9-D745-A3CA-6B1713C25B63}"/>
              </a:ext>
            </a:extLst>
          </p:cNvPr>
          <p:cNvSpPr>
            <a:spLocks noGrp="1"/>
          </p:cNvSpPr>
          <p:nvPr>
            <p:ph type="ctrTitle" hasCustomPrompt="1"/>
          </p:nvPr>
        </p:nvSpPr>
        <p:spPr>
          <a:xfrm>
            <a:off x="1143000" y="3302620"/>
            <a:ext cx="6858000" cy="1138238"/>
          </a:xfrm>
          <a:prstGeom prst="rect">
            <a:avLst/>
          </a:prstGeom>
        </p:spPr>
        <p:txBody>
          <a:bodyPr anchor="b">
            <a:noAutofit/>
          </a:bodyPr>
          <a:lstStyle>
            <a:lvl1pPr algn="ctr">
              <a:defRPr sz="4275" b="1" spc="75" baseline="0">
                <a:latin typeface="Arial MT Std" panose="020B0402020200020204" pitchFamily="34" charset="0"/>
              </a:defRPr>
            </a:lvl1pPr>
          </a:lstStyle>
          <a:p>
            <a:r>
              <a:rPr lang="en-US" dirty="0"/>
              <a:t>TITLE GOES HERE</a:t>
            </a:r>
          </a:p>
        </p:txBody>
      </p:sp>
      <p:sp>
        <p:nvSpPr>
          <p:cNvPr id="3" name="Subtitle 2">
            <a:extLst>
              <a:ext uri="{FF2B5EF4-FFF2-40B4-BE49-F238E27FC236}">
                <a16:creationId xmlns:a16="http://schemas.microsoft.com/office/drawing/2014/main" xmlns="" id="{2CF005DD-11F8-9245-B26B-41D1F4F84416}"/>
              </a:ext>
            </a:extLst>
          </p:cNvPr>
          <p:cNvSpPr>
            <a:spLocks noGrp="1"/>
          </p:cNvSpPr>
          <p:nvPr>
            <p:ph type="subTitle" idx="1" hasCustomPrompt="1"/>
          </p:nvPr>
        </p:nvSpPr>
        <p:spPr>
          <a:xfrm>
            <a:off x="1143000" y="4622257"/>
            <a:ext cx="6858000" cy="384167"/>
          </a:xfrm>
          <a:prstGeom prst="rect">
            <a:avLst/>
          </a:prstGeom>
        </p:spPr>
        <p:txBody>
          <a:bodyPr>
            <a:normAutofit/>
          </a:bodyPr>
          <a:lstStyle>
            <a:lvl1pPr marL="0" indent="0" algn="ctr">
              <a:buNone/>
              <a:defRPr sz="2100" b="1" kern="4600" spc="75" baseline="0">
                <a:latin typeface="Arial MT Std" panose="020B0402020200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 GOES HERE</a:t>
            </a:r>
          </a:p>
        </p:txBody>
      </p:sp>
      <p:sp>
        <p:nvSpPr>
          <p:cNvPr id="7" name="Subtitle 2">
            <a:extLst>
              <a:ext uri="{FF2B5EF4-FFF2-40B4-BE49-F238E27FC236}">
                <a16:creationId xmlns:a16="http://schemas.microsoft.com/office/drawing/2014/main" xmlns="" id="{7AF7FE24-A452-0441-B567-CCDDCB585D4D}"/>
              </a:ext>
            </a:extLst>
          </p:cNvPr>
          <p:cNvSpPr txBox="1">
            <a:spLocks/>
          </p:cNvSpPr>
          <p:nvPr userDrawn="1"/>
        </p:nvSpPr>
        <p:spPr>
          <a:xfrm>
            <a:off x="1143000" y="5698451"/>
            <a:ext cx="6858000" cy="384167"/>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latin typeface="+mn-lt"/>
              </a:rPr>
              <a:t>Delivering insight through data, for a better Canada</a:t>
            </a:r>
            <a:endParaRPr lang="en-US" sz="1200" b="0" spc="0" baseline="0" dirty="0">
              <a:latin typeface="+mn-lt"/>
            </a:endParaRPr>
          </a:p>
        </p:txBody>
      </p:sp>
    </p:spTree>
    <p:extLst>
      <p:ext uri="{BB962C8B-B14F-4D97-AF65-F5344CB8AC3E}">
        <p14:creationId xmlns:p14="http://schemas.microsoft.com/office/powerpoint/2010/main" val="87795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185C0EB-557E-1645-91FD-31902787C31B}"/>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11" name="Picture 10">
            <a:extLst>
              <a:ext uri="{FF2B5EF4-FFF2-40B4-BE49-F238E27FC236}">
                <a16:creationId xmlns:a16="http://schemas.microsoft.com/office/drawing/2014/main" xmlns="" id="{1F462D20-F638-4A43-9D4D-587A01647D0B}"/>
              </a:ext>
            </a:extLst>
          </p:cNvPr>
          <p:cNvPicPr>
            <a:picLocks noChangeAspect="1"/>
          </p:cNvPicPr>
          <p:nvPr userDrawn="1"/>
        </p:nvPicPr>
        <p:blipFill>
          <a:blip r:embed="rId4"/>
          <a:stretch>
            <a:fillRect/>
          </a:stretch>
        </p:blipFill>
        <p:spPr>
          <a:xfrm>
            <a:off x="489857" y="1576959"/>
            <a:ext cx="3796392" cy="240502"/>
          </a:xfrm>
          <a:prstGeom prst="rect">
            <a:avLst/>
          </a:prstGeom>
        </p:spPr>
      </p:pic>
      <p:sp>
        <p:nvSpPr>
          <p:cNvPr id="3" name="Vertical Text Placeholder 2">
            <a:extLst>
              <a:ext uri="{FF2B5EF4-FFF2-40B4-BE49-F238E27FC236}">
                <a16:creationId xmlns:a16="http://schemas.microsoft.com/office/drawing/2014/main" xmlns="" id="{05561771-F5B0-B740-831B-001696BB1FE6}"/>
              </a:ext>
            </a:extLst>
          </p:cNvPr>
          <p:cNvSpPr>
            <a:spLocks noGrp="1"/>
          </p:cNvSpPr>
          <p:nvPr>
            <p:ph type="body" orient="vert" idx="1"/>
          </p:nvPr>
        </p:nvSpPr>
        <p:spPr>
          <a:xfrm>
            <a:off x="628650" y="1825625"/>
            <a:ext cx="7886700" cy="4106449"/>
          </a:xfrm>
          <a:prstGeom prst="rect">
            <a:avLst/>
          </a:prstGeom>
        </p:spPr>
        <p:txBody>
          <a:bodyPr vert="eaVert">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a:extLst>
              <a:ext uri="{FF2B5EF4-FFF2-40B4-BE49-F238E27FC236}">
                <a16:creationId xmlns:a16="http://schemas.microsoft.com/office/drawing/2014/main" xmlns="" id="{478D8594-770D-2F41-980E-F79D6542DB14}"/>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xmlns="" id="{A175F1EC-C657-3D4A-A745-698481CBF83F}"/>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149642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E79C42C0-1463-7D4C-A090-A7CB0034B953}"/>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7" name="Picture 6">
            <a:extLst>
              <a:ext uri="{FF2B5EF4-FFF2-40B4-BE49-F238E27FC236}">
                <a16:creationId xmlns:a16="http://schemas.microsoft.com/office/drawing/2014/main" xmlns="" id="{4DA36671-5263-8741-92CC-68694FC2D1E1}"/>
              </a:ext>
            </a:extLst>
          </p:cNvPr>
          <p:cNvPicPr>
            <a:picLocks noChangeAspect="1"/>
          </p:cNvPicPr>
          <p:nvPr userDrawn="1"/>
        </p:nvPicPr>
        <p:blipFill>
          <a:blip r:embed="rId4"/>
          <a:stretch>
            <a:fillRect/>
          </a:stretch>
        </p:blipFill>
        <p:spPr>
          <a:xfrm rot="5400000">
            <a:off x="4647349" y="2728123"/>
            <a:ext cx="3796392" cy="240502"/>
          </a:xfrm>
          <a:prstGeom prst="rect">
            <a:avLst/>
          </a:prstGeom>
        </p:spPr>
      </p:pic>
      <p:sp>
        <p:nvSpPr>
          <p:cNvPr id="2" name="Vertical Title 1">
            <a:extLst>
              <a:ext uri="{FF2B5EF4-FFF2-40B4-BE49-F238E27FC236}">
                <a16:creationId xmlns:a16="http://schemas.microsoft.com/office/drawing/2014/main" xmlns="" id="{3B3286D1-A677-074D-8452-B6E481375AB6}"/>
              </a:ext>
            </a:extLst>
          </p:cNvPr>
          <p:cNvSpPr>
            <a:spLocks noGrp="1"/>
          </p:cNvSpPr>
          <p:nvPr>
            <p:ph type="title" orient="vert" hasCustomPrompt="1"/>
          </p:nvPr>
        </p:nvSpPr>
        <p:spPr>
          <a:xfrm>
            <a:off x="6543675" y="1078992"/>
            <a:ext cx="1971675" cy="4828830"/>
          </a:xfrm>
          <a:prstGeom prst="rect">
            <a:avLst/>
          </a:prstGeom>
        </p:spPr>
        <p:txBody>
          <a:bodyPr vert="eaVert" anchor="b">
            <a:normAutofit/>
          </a:bodyPr>
          <a:lstStyle>
            <a:lvl1pPr>
              <a:defRPr sz="1500">
                <a:latin typeface="Arial MT Std" panose="020B0402020200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xmlns="" id="{DC30B674-98A5-8743-BF78-6CC7D5E7BE50}"/>
              </a:ext>
            </a:extLst>
          </p:cNvPr>
          <p:cNvSpPr>
            <a:spLocks noGrp="1"/>
          </p:cNvSpPr>
          <p:nvPr>
            <p:ph type="body" orient="vert" idx="1"/>
          </p:nvPr>
        </p:nvSpPr>
        <p:spPr>
          <a:xfrm>
            <a:off x="628650" y="1078991"/>
            <a:ext cx="5800725" cy="4828831"/>
          </a:xfrm>
          <a:prstGeom prst="rect">
            <a:avLst/>
          </a:prstGeom>
        </p:spPr>
        <p:txBody>
          <a:bodyPr vert="eaVert">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ubtitle 2">
            <a:extLst>
              <a:ext uri="{FF2B5EF4-FFF2-40B4-BE49-F238E27FC236}">
                <a16:creationId xmlns:a16="http://schemas.microsoft.com/office/drawing/2014/main" xmlns="" id="{D32B4073-311F-874C-A81D-D0F95ED0A7BC}"/>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76355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00039" y="1700214"/>
            <a:ext cx="7224289" cy="4105051"/>
          </a:xfrm>
          <a:prstGeom prst="rect">
            <a:avLst/>
          </a:prstGeom>
        </p:spPr>
        <p:txBody>
          <a:bodyPr/>
          <a:lstStyle>
            <a:lvl1pPr marL="0" indent="0">
              <a:buFontTx/>
              <a:buNone/>
              <a:defRPr>
                <a:solidFill>
                  <a:schemeClr val="tx1">
                    <a:lumMod val="85000"/>
                    <a:lumOff val="1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Edit Master text styles</a:t>
            </a:r>
          </a:p>
        </p:txBody>
      </p:sp>
      <p:sp>
        <p:nvSpPr>
          <p:cNvPr id="9" name="Title 8"/>
          <p:cNvSpPr>
            <a:spLocks noGrp="1"/>
          </p:cNvSpPr>
          <p:nvPr>
            <p:ph type="title"/>
          </p:nvPr>
        </p:nvSpPr>
        <p:spPr>
          <a:xfrm>
            <a:off x="300038" y="980730"/>
            <a:ext cx="6720234" cy="575469"/>
          </a:xfrm>
          <a:prstGeom prst="rect">
            <a:avLst/>
          </a:prstGeom>
        </p:spPr>
        <p:txBody>
          <a:bodyPr/>
          <a:lstStyle>
            <a:lvl1pPr>
              <a:defRPr b="1">
                <a:solidFill>
                  <a:srgbClr val="1F324F"/>
                </a:solidFill>
                <a:latin typeface="Century Gothic" charset="0"/>
                <a:ea typeface="Century Gothic" charset="0"/>
                <a:cs typeface="Century Gothic" charset="0"/>
              </a:defRPr>
            </a:lvl1pPr>
          </a:lstStyle>
          <a:p>
            <a:r>
              <a:rPr lang="en-US" dirty="0"/>
              <a:t>Click to edit Master title style</a:t>
            </a:r>
          </a:p>
        </p:txBody>
      </p:sp>
      <p:sp>
        <p:nvSpPr>
          <p:cNvPr id="8" name="Rectangle 6">
            <a:extLst>
              <a:ext uri="{FF2B5EF4-FFF2-40B4-BE49-F238E27FC236}">
                <a16:creationId xmlns:a16="http://schemas.microsoft.com/office/drawing/2014/main" xmlns="" id="{1035CCF7-F785-B244-8BA7-6E3786CD22B3}"/>
              </a:ext>
            </a:extLst>
          </p:cNvPr>
          <p:cNvSpPr>
            <a:spLocks noGrp="1" noChangeArrowheads="1"/>
          </p:cNvSpPr>
          <p:nvPr>
            <p:ph type="sldNum" sz="quarter" idx="14"/>
          </p:nvPr>
        </p:nvSpPr>
        <p:spPr>
          <a:xfrm>
            <a:off x="8172401" y="5257006"/>
            <a:ext cx="576064" cy="476250"/>
          </a:xfrm>
          <a:prstGeom prst="rect">
            <a:avLst/>
          </a:prstGeom>
        </p:spPr>
        <p:txBody>
          <a:bodyPr/>
          <a:lstStyle>
            <a:lvl1pPr algn="r">
              <a:defRPr sz="1050"/>
            </a:lvl1pPr>
          </a:lstStyle>
          <a:p>
            <a:pPr>
              <a:defRPr/>
            </a:pPr>
            <a:fld id="{D7BCBCE4-348C-FE43-9E32-9F16AF4F4295}" type="slidenum">
              <a:rPr lang="en-US"/>
              <a:pPr>
                <a:defRPr/>
              </a:pPr>
              <a:t>‹#›</a:t>
            </a:fld>
            <a:endParaRPr lang="en-US" dirty="0"/>
          </a:p>
        </p:txBody>
      </p:sp>
    </p:spTree>
    <p:extLst>
      <p:ext uri="{BB962C8B-B14F-4D97-AF65-F5344CB8AC3E}">
        <p14:creationId xmlns:p14="http://schemas.microsoft.com/office/powerpoint/2010/main" val="1451827471"/>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noChangeArrowheads="1"/>
          </p:cNvSpPr>
          <p:nvPr>
            <p:ph type="dt" sz="half" idx="10"/>
          </p:nvPr>
        </p:nvSpPr>
        <p:spPr>
          <a:xfrm>
            <a:off x="7451726" y="6380163"/>
            <a:ext cx="1270000" cy="476250"/>
          </a:xfrm>
          <a:prstGeom prst="rect">
            <a:avLst/>
          </a:prstGeom>
          <a:ln/>
        </p:spPr>
        <p:txBody>
          <a:bodyPr/>
          <a:lstStyle>
            <a:lvl1pPr>
              <a:defRPr/>
            </a:lvl1pPr>
          </a:lstStyle>
          <a:p>
            <a:pPr>
              <a:defRPr/>
            </a:pPr>
            <a:fld id="{85917E34-7246-4275-9C8D-AD8083FD9F77}" type="datetime1">
              <a:rPr lang="en-CA" smtClean="0">
                <a:solidFill>
                  <a:srgbClr val="333399"/>
                </a:solidFill>
              </a:rPr>
              <a:pPr>
                <a:defRPr/>
              </a:pPr>
              <a:t>2019-05-02</a:t>
            </a:fld>
            <a:endParaRPr lang="en-US">
              <a:solidFill>
                <a:srgbClr val="333399"/>
              </a:solidFill>
            </a:endParaRPr>
          </a:p>
        </p:txBody>
      </p:sp>
      <p:sp>
        <p:nvSpPr>
          <p:cNvPr id="6" name="Footer Placeholder 5"/>
          <p:cNvSpPr>
            <a:spLocks noGrp="1" noChangeArrowheads="1"/>
          </p:cNvSpPr>
          <p:nvPr>
            <p:ph type="ftr" sz="quarter" idx="11"/>
          </p:nvPr>
        </p:nvSpPr>
        <p:spPr>
          <a:xfrm>
            <a:off x="2700339" y="6388100"/>
            <a:ext cx="3889375" cy="476250"/>
          </a:xfrm>
          <a:prstGeom prst="rect">
            <a:avLst/>
          </a:prstGeom>
          <a:ln/>
        </p:spPr>
        <p:txBody>
          <a:bodyPr/>
          <a:lstStyle>
            <a:lvl1pPr>
              <a:defRPr/>
            </a:lvl1pPr>
          </a:lstStyle>
          <a:p>
            <a:pPr>
              <a:defRPr/>
            </a:pPr>
            <a:r>
              <a:rPr lang="en-US">
                <a:solidFill>
                  <a:srgbClr val="333399"/>
                </a:solidFill>
              </a:rPr>
              <a:t>Statistics Canada • Statistique Canada</a:t>
            </a:r>
          </a:p>
        </p:txBody>
      </p:sp>
      <p:sp>
        <p:nvSpPr>
          <p:cNvPr id="7" name="Slide Number Placeholder 6"/>
          <p:cNvSpPr>
            <a:spLocks noGrp="1" noChangeArrowheads="1"/>
          </p:cNvSpPr>
          <p:nvPr>
            <p:ph type="sldNum" sz="quarter" idx="12"/>
          </p:nvPr>
        </p:nvSpPr>
        <p:spPr>
          <a:xfrm>
            <a:off x="395289" y="6408738"/>
            <a:ext cx="1522412" cy="476250"/>
          </a:xfrm>
          <a:prstGeom prst="rect">
            <a:avLst/>
          </a:prstGeom>
          <a:ln/>
        </p:spPr>
        <p:txBody>
          <a:bodyPr/>
          <a:lstStyle>
            <a:lvl1pPr>
              <a:defRPr/>
            </a:lvl1pPr>
          </a:lstStyle>
          <a:p>
            <a:pPr>
              <a:defRPr/>
            </a:pPr>
            <a:fld id="{980F54E0-CAC8-4025-B1BA-4F58B9C9292A}" type="slidenum">
              <a:rPr lang="en-US" altLang="en-US">
                <a:solidFill>
                  <a:srgbClr val="333399"/>
                </a:solidFill>
              </a:rPr>
              <a:pPr>
                <a:defRPr/>
              </a:pPr>
              <a:t>‹#›</a:t>
            </a:fld>
            <a:endParaRPr lang="en-US" altLang="en-US">
              <a:solidFill>
                <a:srgbClr val="333399"/>
              </a:solidFill>
            </a:endParaRPr>
          </a:p>
        </p:txBody>
      </p:sp>
    </p:spTree>
    <p:extLst>
      <p:ext uri="{BB962C8B-B14F-4D97-AF65-F5344CB8AC3E}">
        <p14:creationId xmlns:p14="http://schemas.microsoft.com/office/powerpoint/2010/main" val="694162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mp; Bullets">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300039" y="1773238"/>
            <a:ext cx="7224290" cy="3960018"/>
          </a:xfrm>
          <a:prstGeom prst="rect">
            <a:avLst/>
          </a:prstGeom>
        </p:spPr>
        <p:txBody>
          <a:bodyPr/>
          <a:lstStyle>
            <a:lvl1pPr marL="257175" indent="-257175">
              <a:buClr>
                <a:srgbClr val="31708D"/>
              </a:buClr>
              <a:buFont typeface="Arial" charset="0"/>
              <a:buChar cha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2"/>
          <p:cNvSpPr>
            <a:spLocks noGrp="1"/>
          </p:cNvSpPr>
          <p:nvPr>
            <p:ph type="title"/>
          </p:nvPr>
        </p:nvSpPr>
        <p:spPr>
          <a:xfrm>
            <a:off x="300038" y="1037433"/>
            <a:ext cx="6648227" cy="591369"/>
          </a:xfrm>
          <a:prstGeom prst="rect">
            <a:avLst/>
          </a:prstGeom>
        </p:spPr>
        <p:txBody>
          <a:bodyPr/>
          <a:lstStyle>
            <a:lvl1pPr>
              <a:defRPr b="1">
                <a:solidFill>
                  <a:srgbClr val="1F324F"/>
                </a:solidFill>
                <a:latin typeface="Century Gothic" charset="0"/>
                <a:ea typeface="Century Gothic" charset="0"/>
                <a:cs typeface="Century Gothic" charset="0"/>
              </a:defRPr>
            </a:lvl1pPr>
          </a:lstStyle>
          <a:p>
            <a:r>
              <a:rPr lang="en-US" dirty="0"/>
              <a:t>Click to edit Master title style</a:t>
            </a:r>
          </a:p>
        </p:txBody>
      </p:sp>
      <p:sp>
        <p:nvSpPr>
          <p:cNvPr id="4" name="Rectangle 6"/>
          <p:cNvSpPr>
            <a:spLocks noGrp="1" noChangeArrowheads="1"/>
          </p:cNvSpPr>
          <p:nvPr>
            <p:ph type="sldNum" sz="quarter" idx="14"/>
          </p:nvPr>
        </p:nvSpPr>
        <p:spPr>
          <a:xfrm>
            <a:off x="8172401" y="5257006"/>
            <a:ext cx="576064" cy="476250"/>
          </a:xfrm>
          <a:prstGeom prst="rect">
            <a:avLst/>
          </a:prstGeom>
        </p:spPr>
        <p:txBody>
          <a:bodyPr/>
          <a:lstStyle>
            <a:lvl1pPr algn="r">
              <a:defRPr sz="1050"/>
            </a:lvl1pPr>
          </a:lstStyle>
          <a:p>
            <a:pPr>
              <a:defRPr/>
            </a:pPr>
            <a:fld id="{D7BCBCE4-348C-FE43-9E32-9F16AF4F4295}" type="slidenum">
              <a:rPr lang="en-US"/>
              <a:pPr>
                <a:defRPr/>
              </a:pPr>
              <a:t>‹#›</a:t>
            </a:fld>
            <a:endParaRPr lang="en-US" dirty="0"/>
          </a:p>
        </p:txBody>
      </p:sp>
    </p:spTree>
    <p:extLst>
      <p:ext uri="{BB962C8B-B14F-4D97-AF65-F5344CB8AC3E}">
        <p14:creationId xmlns:p14="http://schemas.microsoft.com/office/powerpoint/2010/main" val="875132793"/>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9" y="3983513"/>
            <a:ext cx="6247606" cy="567729"/>
          </a:xfrm>
          <a:prstGeom prst="rect">
            <a:avLst/>
          </a:prstGeom>
        </p:spPr>
        <p:txBody>
          <a:bodyPr/>
          <a:lstStyle>
            <a:lvl1pPr marL="0" indent="0">
              <a:buNone/>
              <a:defRPr sz="1800">
                <a:solidFill>
                  <a:schemeClr val="accent4">
                    <a:lumMod val="75000"/>
                  </a:schemeClr>
                </a:solidFill>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dirty="0"/>
              <a:t>Edit Master text styles</a:t>
            </a:r>
          </a:p>
        </p:txBody>
      </p:sp>
      <p:sp>
        <p:nvSpPr>
          <p:cNvPr id="8" name="Title 7"/>
          <p:cNvSpPr>
            <a:spLocks noGrp="1"/>
          </p:cNvSpPr>
          <p:nvPr>
            <p:ph type="title"/>
          </p:nvPr>
        </p:nvSpPr>
        <p:spPr>
          <a:xfrm>
            <a:off x="628650" y="1844826"/>
            <a:ext cx="6247606" cy="1922663"/>
          </a:xfrm>
          <a:prstGeom prst="rect">
            <a:avLst/>
          </a:prstGeom>
        </p:spPr>
        <p:txBody>
          <a:bodyPr/>
          <a:lstStyle>
            <a:lvl1pPr>
              <a:defRPr sz="4500" b="1">
                <a:solidFill>
                  <a:srgbClr val="1F324F"/>
                </a:solidFill>
                <a:latin typeface="Century Gothic" charset="0"/>
                <a:ea typeface="Century Gothic" charset="0"/>
                <a:cs typeface="Century Gothic" charset="0"/>
              </a:defRPr>
            </a:lvl1pPr>
          </a:lstStyle>
          <a:p>
            <a:r>
              <a:rPr lang="en-US" dirty="0"/>
              <a:t>Click to edit Master title style</a:t>
            </a:r>
          </a:p>
        </p:txBody>
      </p:sp>
      <p:sp>
        <p:nvSpPr>
          <p:cNvPr id="7" name="Slide Number Placeholder 6">
            <a:extLst>
              <a:ext uri="{FF2B5EF4-FFF2-40B4-BE49-F238E27FC236}">
                <a16:creationId xmlns="" xmlns:a16="http://schemas.microsoft.com/office/drawing/2014/main" id="{1FD49E52-E8EF-DA4A-8F32-7C6036728766}"/>
              </a:ext>
            </a:extLst>
          </p:cNvPr>
          <p:cNvSpPr>
            <a:spLocks noGrp="1" noChangeArrowheads="1"/>
          </p:cNvSpPr>
          <p:nvPr>
            <p:ph type="sldNum" sz="quarter" idx="14"/>
          </p:nvPr>
        </p:nvSpPr>
        <p:spPr>
          <a:xfrm>
            <a:off x="8172401" y="5257006"/>
            <a:ext cx="576064" cy="476250"/>
          </a:xfrm>
          <a:prstGeom prst="rect">
            <a:avLst/>
          </a:prstGeom>
        </p:spPr>
        <p:txBody>
          <a:bodyPr/>
          <a:lstStyle>
            <a:lvl1pPr algn="r">
              <a:defRPr sz="1050"/>
            </a:lvl1pPr>
          </a:lstStyle>
          <a:p>
            <a:pPr>
              <a:defRPr/>
            </a:pPr>
            <a:fld id="{D7BCBCE4-348C-FE43-9E32-9F16AF4F4295}" type="slidenum">
              <a:rPr lang="en-US"/>
              <a:pPr>
                <a:defRPr/>
              </a:pPr>
              <a:t>‹#›</a:t>
            </a:fld>
            <a:endParaRPr lang="en-US" dirty="0"/>
          </a:p>
        </p:txBody>
      </p:sp>
    </p:spTree>
    <p:extLst>
      <p:ext uri="{BB962C8B-B14F-4D97-AF65-F5344CB8AC3E}">
        <p14:creationId xmlns:p14="http://schemas.microsoft.com/office/powerpoint/2010/main" val="444313849"/>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102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788" y="2276872"/>
            <a:ext cx="4140596" cy="3456384"/>
          </a:xfrm>
          <a:prstGeom prst="rect">
            <a:avLst/>
          </a:prstGeom>
        </p:spPr>
        <p:txBody>
          <a:bodyPr/>
          <a:lstStyle>
            <a:lvl1pPr marL="0" indent="0">
              <a:buNone/>
              <a:defRPr sz="3200">
                <a:solidFill>
                  <a:schemeClr val="tx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CA" noProof="0" dirty="0"/>
          </a:p>
        </p:txBody>
      </p:sp>
      <p:sp>
        <p:nvSpPr>
          <p:cNvPr id="4" name="Text Placeholder 3"/>
          <p:cNvSpPr>
            <a:spLocks noGrp="1"/>
          </p:cNvSpPr>
          <p:nvPr>
            <p:ph type="body" sz="half" idx="2"/>
          </p:nvPr>
        </p:nvSpPr>
        <p:spPr>
          <a:xfrm>
            <a:off x="630238" y="1700808"/>
            <a:ext cx="2949575" cy="4032448"/>
          </a:xfrm>
          <a:prstGeom prst="rect">
            <a:avLst/>
          </a:prstGeom>
        </p:spPr>
        <p:txBody>
          <a:bodyPr/>
          <a:lstStyle>
            <a:lvl1pPr marL="0" indent="0">
              <a:buNone/>
              <a:defRPr sz="16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Title 7"/>
          <p:cNvSpPr>
            <a:spLocks noGrp="1"/>
          </p:cNvSpPr>
          <p:nvPr>
            <p:ph type="title"/>
          </p:nvPr>
        </p:nvSpPr>
        <p:spPr>
          <a:xfrm>
            <a:off x="628650" y="987425"/>
            <a:ext cx="6247606" cy="569367"/>
          </a:xfrm>
          <a:prstGeom prst="rect">
            <a:avLst/>
          </a:prstGeom>
        </p:spPr>
        <p:txBody>
          <a:bodyPr/>
          <a:lstStyle>
            <a:lvl1pPr>
              <a:defRPr b="1">
                <a:solidFill>
                  <a:srgbClr val="1F324F"/>
                </a:solidFill>
                <a:latin typeface="Century Gothic" charset="0"/>
                <a:ea typeface="Century Gothic" charset="0"/>
                <a:cs typeface="Century Gothic" charset="0"/>
              </a:defRPr>
            </a:lvl1pPr>
          </a:lstStyle>
          <a:p>
            <a:r>
              <a:rPr lang="en-US" dirty="0"/>
              <a:t>Click to edit Master title style</a:t>
            </a:r>
          </a:p>
        </p:txBody>
      </p:sp>
      <p:sp>
        <p:nvSpPr>
          <p:cNvPr id="9" name="Rectangle 6">
            <a:extLst>
              <a:ext uri="{FF2B5EF4-FFF2-40B4-BE49-F238E27FC236}">
                <a16:creationId xmlns:a16="http://schemas.microsoft.com/office/drawing/2014/main" xmlns="" id="{E8E2B60D-FD75-7146-999F-80B942CDE5F3}"/>
              </a:ext>
            </a:extLst>
          </p:cNvPr>
          <p:cNvSpPr>
            <a:spLocks noGrp="1" noChangeArrowheads="1"/>
          </p:cNvSpPr>
          <p:nvPr>
            <p:ph type="sldNum" sz="quarter" idx="14"/>
          </p:nvPr>
        </p:nvSpPr>
        <p:spPr>
          <a:xfrm>
            <a:off x="8172400" y="5257006"/>
            <a:ext cx="576064" cy="476250"/>
          </a:xfrm>
          <a:prstGeom prst="rect">
            <a:avLst/>
          </a:prstGeom>
        </p:spPr>
        <p:txBody>
          <a:bodyPr/>
          <a:lstStyle>
            <a:lvl1pPr algn="r">
              <a:defRPr sz="1400"/>
            </a:lvl1pPr>
          </a:lstStyle>
          <a:p>
            <a:pPr>
              <a:defRPr/>
            </a:pPr>
            <a:fld id="{D7BCBCE4-348C-FE43-9E32-9F16AF4F4295}" type="slidenum">
              <a:rPr lang="en-US"/>
              <a:pPr>
                <a:defRPr/>
              </a:pPr>
              <a:t>‹#›</a:t>
            </a:fld>
            <a:endParaRPr lang="en-US" dirty="0"/>
          </a:p>
        </p:txBody>
      </p:sp>
    </p:spTree>
    <p:extLst>
      <p:ext uri="{BB962C8B-B14F-4D97-AF65-F5344CB8AC3E}">
        <p14:creationId xmlns:p14="http://schemas.microsoft.com/office/powerpoint/2010/main" val="40973044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D8042DF-D6CA-C54C-B4D1-49EAF075C121}"/>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5" name="Picture 4">
            <a:extLst>
              <a:ext uri="{FF2B5EF4-FFF2-40B4-BE49-F238E27FC236}">
                <a16:creationId xmlns:a16="http://schemas.microsoft.com/office/drawing/2014/main" xmlns="" id="{FFA6D2B1-9B37-5E4F-8A69-85E89D822DD6}"/>
              </a:ext>
            </a:extLst>
          </p:cNvPr>
          <p:cNvPicPr>
            <a:picLocks noChangeAspect="1"/>
          </p:cNvPicPr>
          <p:nvPr userDrawn="1"/>
        </p:nvPicPr>
        <p:blipFill>
          <a:blip r:embed="rId4"/>
          <a:stretch>
            <a:fillRect/>
          </a:stretch>
        </p:blipFill>
        <p:spPr>
          <a:xfrm>
            <a:off x="489857" y="2084329"/>
            <a:ext cx="3796392" cy="240502"/>
          </a:xfrm>
          <a:prstGeom prst="rect">
            <a:avLst/>
          </a:prstGeom>
        </p:spPr>
      </p:pic>
      <p:sp>
        <p:nvSpPr>
          <p:cNvPr id="2" name="Title 1">
            <a:extLst>
              <a:ext uri="{FF2B5EF4-FFF2-40B4-BE49-F238E27FC236}">
                <a16:creationId xmlns:a16="http://schemas.microsoft.com/office/drawing/2014/main" xmlns="" id="{34F190F8-0D08-1945-8123-F4A12E3B914A}"/>
              </a:ext>
            </a:extLst>
          </p:cNvPr>
          <p:cNvSpPr>
            <a:spLocks noGrp="1"/>
          </p:cNvSpPr>
          <p:nvPr>
            <p:ph type="title" hasCustomPrompt="1"/>
          </p:nvPr>
        </p:nvSpPr>
        <p:spPr>
          <a:xfrm>
            <a:off x="628650" y="1294410"/>
            <a:ext cx="7886700" cy="895042"/>
          </a:xfrm>
          <a:prstGeom prst="rect">
            <a:avLst/>
          </a:prstGeom>
        </p:spPr>
        <p:txBody>
          <a:bodyPr anchor="b">
            <a:normAutofit/>
          </a:bodyPr>
          <a:lstStyle>
            <a:lvl1pPr>
              <a:defRPr sz="1500" u="none">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35D0CB7B-8791-AE45-8FD2-E35F039282BC}"/>
              </a:ext>
            </a:extLst>
          </p:cNvPr>
          <p:cNvSpPr>
            <a:spLocks noGrp="1"/>
          </p:cNvSpPr>
          <p:nvPr>
            <p:ph idx="1"/>
          </p:nvPr>
        </p:nvSpPr>
        <p:spPr>
          <a:xfrm>
            <a:off x="628650" y="2303813"/>
            <a:ext cx="7886700" cy="3628261"/>
          </a:xfrm>
          <a:prstGeom prst="rect">
            <a:avLst/>
          </a:prstGeom>
        </p:spPr>
        <p:txBody>
          <a:bodyPr>
            <a:normAutofit/>
          </a:bodyPr>
          <a:lstStyle>
            <a:lvl1pPr>
              <a:defRPr sz="1500">
                <a:latin typeface="Arial MT Std" panose="020B0402020200020204" pitchFamily="34" charset="0"/>
              </a:defRPr>
            </a:lvl1pPr>
            <a:lvl2pPr>
              <a:defRPr sz="1350">
                <a:latin typeface="Arial MT Std" panose="020B0402020200020204" pitchFamily="34" charset="0"/>
              </a:defRPr>
            </a:lvl2pPr>
            <a:lvl3pPr>
              <a:defRPr sz="1200">
                <a:latin typeface="Arial MT Std" panose="020B0402020200020204" pitchFamily="34" charset="0"/>
              </a:defRPr>
            </a:lvl3pPr>
            <a:lvl4pPr>
              <a:defRPr sz="1050">
                <a:latin typeface="Arial MT Std" panose="020B0402020200020204" pitchFamily="34" charset="0"/>
              </a:defRPr>
            </a:lvl4pPr>
            <a:lvl5pPr>
              <a:defRPr sz="1050">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ubtitle 2">
            <a:extLst>
              <a:ext uri="{FF2B5EF4-FFF2-40B4-BE49-F238E27FC236}">
                <a16:creationId xmlns:a16="http://schemas.microsoft.com/office/drawing/2014/main" xmlns="" id="{698B9CE6-D98F-1843-B178-8BB7AD4DC082}"/>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55340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230A6984-BC7F-D144-AF57-8FDCF0C86515}"/>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7" name="Picture 6">
            <a:extLst>
              <a:ext uri="{FF2B5EF4-FFF2-40B4-BE49-F238E27FC236}">
                <a16:creationId xmlns:a16="http://schemas.microsoft.com/office/drawing/2014/main" xmlns="" id="{62A98F09-FD6E-B643-A0BA-9A70BEE4F39C}"/>
              </a:ext>
            </a:extLst>
          </p:cNvPr>
          <p:cNvPicPr>
            <a:picLocks noChangeAspect="1"/>
          </p:cNvPicPr>
          <p:nvPr userDrawn="1"/>
        </p:nvPicPr>
        <p:blipFill>
          <a:blip r:embed="rId4"/>
          <a:stretch>
            <a:fillRect/>
          </a:stretch>
        </p:blipFill>
        <p:spPr>
          <a:xfrm>
            <a:off x="489857" y="4346471"/>
            <a:ext cx="3796392" cy="240502"/>
          </a:xfrm>
          <a:prstGeom prst="rect">
            <a:avLst/>
          </a:prstGeom>
        </p:spPr>
      </p:pic>
      <p:sp>
        <p:nvSpPr>
          <p:cNvPr id="2" name="Title 1">
            <a:extLst>
              <a:ext uri="{FF2B5EF4-FFF2-40B4-BE49-F238E27FC236}">
                <a16:creationId xmlns:a16="http://schemas.microsoft.com/office/drawing/2014/main" xmlns="" id="{0CA85CE2-762B-9C4F-B29F-5D8A941A19DD}"/>
              </a:ext>
            </a:extLst>
          </p:cNvPr>
          <p:cNvSpPr>
            <a:spLocks noGrp="1"/>
          </p:cNvSpPr>
          <p:nvPr>
            <p:ph type="title" hasCustomPrompt="1"/>
          </p:nvPr>
        </p:nvSpPr>
        <p:spPr>
          <a:xfrm>
            <a:off x="623888" y="1650105"/>
            <a:ext cx="7886700" cy="2852737"/>
          </a:xfrm>
          <a:prstGeom prst="rect">
            <a:avLst/>
          </a:prstGeom>
        </p:spPr>
        <p:txBody>
          <a:bodyPr anchor="b">
            <a:normAutofit/>
          </a:bodyPr>
          <a:lstStyle>
            <a:lvl1pPr>
              <a:defRPr sz="3000">
                <a:latin typeface="Arial MT Std" panose="020B0402020200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9B547A7C-2582-B94D-B0CA-CE72B9DC3AC1}"/>
              </a:ext>
            </a:extLst>
          </p:cNvPr>
          <p:cNvSpPr>
            <a:spLocks noGrp="1"/>
          </p:cNvSpPr>
          <p:nvPr>
            <p:ph type="body" idx="1"/>
          </p:nvPr>
        </p:nvSpPr>
        <p:spPr>
          <a:xfrm>
            <a:off x="623888" y="4589465"/>
            <a:ext cx="7886700" cy="1342610"/>
          </a:xfrm>
          <a:prstGeom prst="rect">
            <a:avLst/>
          </a:prstGeom>
        </p:spPr>
        <p:txBody>
          <a:bodyPr>
            <a:normAutofit/>
          </a:bodyPr>
          <a:lstStyle>
            <a:lvl1pPr marL="0" indent="0">
              <a:buNone/>
              <a:defRPr sz="1200">
                <a:solidFill>
                  <a:schemeClr val="tx1"/>
                </a:solidFill>
                <a:latin typeface="Arial MT Std" panose="020B0402020200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10" name="Subtitle 2">
            <a:extLst>
              <a:ext uri="{FF2B5EF4-FFF2-40B4-BE49-F238E27FC236}">
                <a16:creationId xmlns:a16="http://schemas.microsoft.com/office/drawing/2014/main" xmlns="" id="{244BC0E4-AEB1-7041-9F3A-27948598086D}"/>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424492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9235FFA-E183-E64B-A48B-DBBE2E822AC7}"/>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8" name="Picture 7">
            <a:extLst>
              <a:ext uri="{FF2B5EF4-FFF2-40B4-BE49-F238E27FC236}">
                <a16:creationId xmlns:a16="http://schemas.microsoft.com/office/drawing/2014/main" xmlns="" id="{429CC0C7-315F-F946-8789-3A666D2FA38D}"/>
              </a:ext>
            </a:extLst>
          </p:cNvPr>
          <p:cNvPicPr>
            <a:picLocks noChangeAspect="1"/>
          </p:cNvPicPr>
          <p:nvPr userDrawn="1"/>
        </p:nvPicPr>
        <p:blipFill>
          <a:blip r:embed="rId4"/>
          <a:stretch>
            <a:fillRect/>
          </a:stretch>
        </p:blipFill>
        <p:spPr>
          <a:xfrm>
            <a:off x="489857" y="1576959"/>
            <a:ext cx="3796392" cy="240502"/>
          </a:xfrm>
          <a:prstGeom prst="rect">
            <a:avLst/>
          </a:prstGeom>
        </p:spPr>
      </p:pic>
      <p:sp>
        <p:nvSpPr>
          <p:cNvPr id="2" name="Title 1">
            <a:extLst>
              <a:ext uri="{FF2B5EF4-FFF2-40B4-BE49-F238E27FC236}">
                <a16:creationId xmlns:a16="http://schemas.microsoft.com/office/drawing/2014/main" xmlns="" id="{84D0AD4E-6AB3-214B-A4E4-E20A50DF7520}"/>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393BFCDB-AC25-4845-93D8-4FE6A2452AF6}"/>
              </a:ext>
            </a:extLst>
          </p:cNvPr>
          <p:cNvSpPr>
            <a:spLocks noGrp="1"/>
          </p:cNvSpPr>
          <p:nvPr>
            <p:ph sz="half" idx="1"/>
          </p:nvPr>
        </p:nvSpPr>
        <p:spPr>
          <a:xfrm>
            <a:off x="628650" y="1825625"/>
            <a:ext cx="3886200" cy="4114133"/>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xmlns="" id="{F2469439-F6DE-1C4F-BF69-06F3A410960A}"/>
              </a:ext>
            </a:extLst>
          </p:cNvPr>
          <p:cNvSpPr>
            <a:spLocks noGrp="1"/>
          </p:cNvSpPr>
          <p:nvPr>
            <p:ph sz="half" idx="2"/>
          </p:nvPr>
        </p:nvSpPr>
        <p:spPr>
          <a:xfrm>
            <a:off x="4629150" y="1825625"/>
            <a:ext cx="3886200" cy="4114133"/>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ubtitle 2">
            <a:extLst>
              <a:ext uri="{FF2B5EF4-FFF2-40B4-BE49-F238E27FC236}">
                <a16:creationId xmlns:a16="http://schemas.microsoft.com/office/drawing/2014/main" xmlns="" id="{99833999-87EB-A64F-B6A5-8A6C839B3299}"/>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340762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40649C26-7612-444C-99FB-6885558067EC}"/>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14" name="Picture 13">
            <a:extLst>
              <a:ext uri="{FF2B5EF4-FFF2-40B4-BE49-F238E27FC236}">
                <a16:creationId xmlns:a16="http://schemas.microsoft.com/office/drawing/2014/main" xmlns="" id="{6B01B193-4990-E544-9075-5802240A8E1A}"/>
              </a:ext>
            </a:extLst>
          </p:cNvPr>
          <p:cNvPicPr>
            <a:picLocks noChangeAspect="1"/>
          </p:cNvPicPr>
          <p:nvPr userDrawn="1"/>
        </p:nvPicPr>
        <p:blipFill>
          <a:blip r:embed="rId4"/>
          <a:stretch>
            <a:fillRect/>
          </a:stretch>
        </p:blipFill>
        <p:spPr>
          <a:xfrm>
            <a:off x="489857" y="1576959"/>
            <a:ext cx="3796392" cy="240502"/>
          </a:xfrm>
          <a:prstGeom prst="rect">
            <a:avLst/>
          </a:prstGeom>
        </p:spPr>
      </p:pic>
      <p:sp>
        <p:nvSpPr>
          <p:cNvPr id="3" name="Text Placeholder 2">
            <a:extLst>
              <a:ext uri="{FF2B5EF4-FFF2-40B4-BE49-F238E27FC236}">
                <a16:creationId xmlns:a16="http://schemas.microsoft.com/office/drawing/2014/main" xmlns="" id="{6025CCEC-8CE8-A349-8EF6-399A8DC9DAD6}"/>
              </a:ext>
            </a:extLst>
          </p:cNvPr>
          <p:cNvSpPr>
            <a:spLocks noGrp="1"/>
          </p:cNvSpPr>
          <p:nvPr>
            <p:ph type="body" idx="1" hasCustomPrompt="1"/>
          </p:nvPr>
        </p:nvSpPr>
        <p:spPr>
          <a:xfrm>
            <a:off x="629842" y="1817461"/>
            <a:ext cx="3868340" cy="687614"/>
          </a:xfrm>
          <a:prstGeom prst="rect">
            <a:avLst/>
          </a:prstGeom>
        </p:spPr>
        <p:txBody>
          <a:bodyPr anchor="b">
            <a:normAutofit/>
          </a:bodyPr>
          <a:lstStyle>
            <a:lvl1pPr marL="0" indent="0">
              <a:buNone/>
              <a:defRPr sz="1350" b="0">
                <a:latin typeface="Arial MT Std" panose="020B0402020200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18B6288D-1486-174E-8027-9566C127ED22}"/>
              </a:ext>
            </a:extLst>
          </p:cNvPr>
          <p:cNvSpPr>
            <a:spLocks noGrp="1"/>
          </p:cNvSpPr>
          <p:nvPr>
            <p:ph sz="half" idx="2"/>
          </p:nvPr>
        </p:nvSpPr>
        <p:spPr>
          <a:xfrm>
            <a:off x="629842" y="2505075"/>
            <a:ext cx="3868340" cy="3442367"/>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xmlns="" id="{95847CF6-9394-5B4B-8220-7B71F29DB861}"/>
              </a:ext>
            </a:extLst>
          </p:cNvPr>
          <p:cNvSpPr>
            <a:spLocks noGrp="1"/>
          </p:cNvSpPr>
          <p:nvPr>
            <p:ph type="body" sz="quarter" idx="3" hasCustomPrompt="1"/>
          </p:nvPr>
        </p:nvSpPr>
        <p:spPr>
          <a:xfrm>
            <a:off x="4629150" y="1817461"/>
            <a:ext cx="3887391" cy="687614"/>
          </a:xfrm>
          <a:prstGeom prst="rect">
            <a:avLst/>
          </a:prstGeom>
        </p:spPr>
        <p:txBody>
          <a:bodyPr anchor="b">
            <a:normAutofit/>
          </a:bodyPr>
          <a:lstStyle>
            <a:lvl1pPr marL="0" indent="0">
              <a:buNone/>
              <a:defRPr sz="1350" b="0">
                <a:latin typeface="Arial MT Std" panose="020B0402020200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xmlns="" id="{1D0A9809-9CAB-EB48-A314-EFB972167AF3}"/>
              </a:ext>
            </a:extLst>
          </p:cNvPr>
          <p:cNvSpPr>
            <a:spLocks noGrp="1"/>
          </p:cNvSpPr>
          <p:nvPr>
            <p:ph sz="quarter" idx="4"/>
          </p:nvPr>
        </p:nvSpPr>
        <p:spPr>
          <a:xfrm>
            <a:off x="4629150" y="2505075"/>
            <a:ext cx="3887391" cy="3442367"/>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a:extLst>
              <a:ext uri="{FF2B5EF4-FFF2-40B4-BE49-F238E27FC236}">
                <a16:creationId xmlns:a16="http://schemas.microsoft.com/office/drawing/2014/main" xmlns="" id="{585302A5-2089-074D-816D-EAD2D14CDF96}"/>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xmlns="" id="{C789E4A0-8203-4D4B-8C29-45E5F4FB7B2C}"/>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333364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493E133-8C24-484A-8624-466193203F0F}"/>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6" name="Picture 5">
            <a:extLst>
              <a:ext uri="{FF2B5EF4-FFF2-40B4-BE49-F238E27FC236}">
                <a16:creationId xmlns:a16="http://schemas.microsoft.com/office/drawing/2014/main" xmlns="" id="{9BE611AE-CCD5-564C-9E7D-9E28EEBCABCC}"/>
              </a:ext>
            </a:extLst>
          </p:cNvPr>
          <p:cNvPicPr>
            <a:picLocks noChangeAspect="1"/>
          </p:cNvPicPr>
          <p:nvPr userDrawn="1"/>
        </p:nvPicPr>
        <p:blipFill>
          <a:blip r:embed="rId4"/>
          <a:stretch>
            <a:fillRect/>
          </a:stretch>
        </p:blipFill>
        <p:spPr>
          <a:xfrm>
            <a:off x="489857" y="1576959"/>
            <a:ext cx="3796392" cy="240502"/>
          </a:xfrm>
          <a:prstGeom prst="rect">
            <a:avLst/>
          </a:prstGeom>
        </p:spPr>
      </p:pic>
      <p:sp>
        <p:nvSpPr>
          <p:cNvPr id="8" name="Title 1">
            <a:extLst>
              <a:ext uri="{FF2B5EF4-FFF2-40B4-BE49-F238E27FC236}">
                <a16:creationId xmlns:a16="http://schemas.microsoft.com/office/drawing/2014/main" xmlns="" id="{F8929614-25E8-7C40-B3D8-97B8D703FBC4}"/>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xmlns="" id="{FB070023-2DBF-CB40-A182-3C4EE5CA288A}"/>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51973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5CD489-C97E-894B-8500-D101685036FF}"/>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6" name="Subtitle 2">
            <a:extLst>
              <a:ext uri="{FF2B5EF4-FFF2-40B4-BE49-F238E27FC236}">
                <a16:creationId xmlns:a16="http://schemas.microsoft.com/office/drawing/2014/main" xmlns="" id="{116EBF47-A89F-A640-9CFD-43FDC3E6484F}"/>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412872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506E300-3473-574B-AEAC-B27BA195C70E}"/>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8" name="Picture 7">
            <a:extLst>
              <a:ext uri="{FF2B5EF4-FFF2-40B4-BE49-F238E27FC236}">
                <a16:creationId xmlns:a16="http://schemas.microsoft.com/office/drawing/2014/main" xmlns="" id="{A22217D9-55CE-E04F-98E5-B9086321A252}"/>
              </a:ext>
            </a:extLst>
          </p:cNvPr>
          <p:cNvPicPr>
            <a:picLocks noChangeAspect="1"/>
          </p:cNvPicPr>
          <p:nvPr userDrawn="1"/>
        </p:nvPicPr>
        <p:blipFill>
          <a:blip r:embed="rId4"/>
          <a:stretch>
            <a:fillRect/>
          </a:stretch>
        </p:blipFill>
        <p:spPr>
          <a:xfrm>
            <a:off x="514349" y="1869723"/>
            <a:ext cx="3159579" cy="200160"/>
          </a:xfrm>
          <a:prstGeom prst="rect">
            <a:avLst/>
          </a:prstGeom>
        </p:spPr>
      </p:pic>
      <p:sp>
        <p:nvSpPr>
          <p:cNvPr id="2" name="Title 1">
            <a:extLst>
              <a:ext uri="{FF2B5EF4-FFF2-40B4-BE49-F238E27FC236}">
                <a16:creationId xmlns:a16="http://schemas.microsoft.com/office/drawing/2014/main" xmlns="" id="{19A84D10-1CE3-4440-9E21-70C1471000A8}"/>
              </a:ext>
            </a:extLst>
          </p:cNvPr>
          <p:cNvSpPr>
            <a:spLocks noGrp="1"/>
          </p:cNvSpPr>
          <p:nvPr>
            <p:ph type="title" hasCustomPrompt="1"/>
          </p:nvPr>
        </p:nvSpPr>
        <p:spPr>
          <a:xfrm>
            <a:off x="629841" y="987425"/>
            <a:ext cx="2949178" cy="978535"/>
          </a:xfrm>
          <a:prstGeom prst="rect">
            <a:avLst/>
          </a:prstGeom>
        </p:spPr>
        <p:txBody>
          <a:bodyPr anchor="b">
            <a:normAutofit/>
          </a:bodyPr>
          <a:lstStyle>
            <a:lvl1pPr>
              <a:defRPr sz="1500">
                <a:latin typeface="Arial MT Std" panose="020B0402020200020204" pitchFamily="34" charset="0"/>
              </a:defRPr>
            </a:lvl1pPr>
          </a:lstStyle>
          <a:p>
            <a:r>
              <a:rPr lang="en-US" dirty="0"/>
              <a:t>CLICK TO EDIT </a:t>
            </a:r>
            <a:br>
              <a:rPr lang="en-US" dirty="0"/>
            </a:br>
            <a:r>
              <a:rPr lang="en-US" dirty="0"/>
              <a:t>MASTER TITLE STYLE</a:t>
            </a:r>
          </a:p>
        </p:txBody>
      </p:sp>
      <p:sp>
        <p:nvSpPr>
          <p:cNvPr id="3" name="Content Placeholder 2">
            <a:extLst>
              <a:ext uri="{FF2B5EF4-FFF2-40B4-BE49-F238E27FC236}">
                <a16:creationId xmlns:a16="http://schemas.microsoft.com/office/drawing/2014/main" xmlns="" id="{55567A0D-A607-2A40-9D63-1E72C786320C}"/>
              </a:ext>
            </a:extLst>
          </p:cNvPr>
          <p:cNvSpPr>
            <a:spLocks noGrp="1"/>
          </p:cNvSpPr>
          <p:nvPr>
            <p:ph idx="1"/>
          </p:nvPr>
        </p:nvSpPr>
        <p:spPr>
          <a:xfrm>
            <a:off x="3887391" y="987426"/>
            <a:ext cx="4629150" cy="4873625"/>
          </a:xfrm>
          <a:prstGeom prst="rect">
            <a:avLst/>
          </a:prstGeom>
        </p:spPr>
        <p:txBody>
          <a:bodyPr>
            <a:normAutofit/>
          </a:bodyPr>
          <a:lstStyle>
            <a:lvl1pPr>
              <a:defRPr sz="1200"/>
            </a:lvl1pPr>
            <a:lvl2pPr>
              <a:defRPr sz="1050"/>
            </a:lvl2pPr>
            <a:lvl3pPr>
              <a:defRPr sz="900"/>
            </a:lvl3pPr>
            <a:lvl4pPr>
              <a:defRPr sz="825"/>
            </a:lvl4pPr>
            <a:lvl5pPr>
              <a:defRPr sz="825"/>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xmlns="" id="{E9AD4E7A-54D4-6645-A6AF-C4324CC7448E}"/>
              </a:ext>
            </a:extLst>
          </p:cNvPr>
          <p:cNvSpPr>
            <a:spLocks noGrp="1"/>
          </p:cNvSpPr>
          <p:nvPr>
            <p:ph type="body" sz="half" idx="2" hasCustomPrompt="1"/>
          </p:nvPr>
        </p:nvSpPr>
        <p:spPr>
          <a:xfrm>
            <a:off x="629841" y="2057400"/>
            <a:ext cx="2949178" cy="3811588"/>
          </a:xfrm>
          <a:prstGeom prst="rect">
            <a:avLst/>
          </a:prstGeom>
        </p:spPr>
        <p:txBody>
          <a:bodyPr/>
          <a:lstStyle>
            <a:lvl1pPr marL="0" indent="0">
              <a:buNone/>
              <a:defRPr sz="1200">
                <a:latin typeface="Arial MT Std" panose="020B0402020200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1" name="Subtitle 2">
            <a:extLst>
              <a:ext uri="{FF2B5EF4-FFF2-40B4-BE49-F238E27FC236}">
                <a16:creationId xmlns:a16="http://schemas.microsoft.com/office/drawing/2014/main" xmlns="" id="{479EBE2B-96A8-DB4E-A1C5-ED1271E0137A}"/>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47735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0345D2D-B6FE-794B-ACCE-8EBB8D9EB123}"/>
              </a:ext>
            </a:extLst>
          </p:cNvPr>
          <p:cNvPicPr>
            <a:picLocks noChangeAspect="1"/>
          </p:cNvPicPr>
          <p:nvPr userDrawn="1"/>
        </p:nvPicPr>
        <p:blipFill>
          <a:blip r:embed="rId3"/>
          <a:stretch>
            <a:fillRect/>
          </a:stretch>
        </p:blipFill>
        <p:spPr>
          <a:xfrm>
            <a:off x="6138472" y="-226050"/>
            <a:ext cx="3005528" cy="1460500"/>
          </a:xfrm>
          <a:prstGeom prst="rect">
            <a:avLst/>
          </a:prstGeom>
        </p:spPr>
      </p:pic>
      <p:pic>
        <p:nvPicPr>
          <p:cNvPr id="13" name="Picture 12">
            <a:extLst>
              <a:ext uri="{FF2B5EF4-FFF2-40B4-BE49-F238E27FC236}">
                <a16:creationId xmlns:a16="http://schemas.microsoft.com/office/drawing/2014/main" xmlns="" id="{26354610-05BC-574B-B679-2837E042EE60}"/>
              </a:ext>
            </a:extLst>
          </p:cNvPr>
          <p:cNvPicPr>
            <a:picLocks noChangeAspect="1"/>
          </p:cNvPicPr>
          <p:nvPr userDrawn="1"/>
        </p:nvPicPr>
        <p:blipFill>
          <a:blip r:embed="rId4"/>
          <a:stretch>
            <a:fillRect/>
          </a:stretch>
        </p:blipFill>
        <p:spPr>
          <a:xfrm>
            <a:off x="514349" y="1869723"/>
            <a:ext cx="3159579" cy="200160"/>
          </a:xfrm>
          <a:prstGeom prst="rect">
            <a:avLst/>
          </a:prstGeom>
        </p:spPr>
      </p:pic>
      <p:sp>
        <p:nvSpPr>
          <p:cNvPr id="3" name="Picture Placeholder 2">
            <a:extLst>
              <a:ext uri="{FF2B5EF4-FFF2-40B4-BE49-F238E27FC236}">
                <a16:creationId xmlns:a16="http://schemas.microsoft.com/office/drawing/2014/main" xmlns="" id="{CE919A06-F4CD-CA4A-973D-806981699791}"/>
              </a:ext>
            </a:extLst>
          </p:cNvPr>
          <p:cNvSpPr>
            <a:spLocks noGrp="1"/>
          </p:cNvSpPr>
          <p:nvPr>
            <p:ph type="pic" idx="1" hasCustomPrompt="1"/>
          </p:nvPr>
        </p:nvSpPr>
        <p:spPr>
          <a:xfrm>
            <a:off x="3887391" y="987426"/>
            <a:ext cx="4629150" cy="4873625"/>
          </a:xfrm>
          <a:prstGeom prst="rect">
            <a:avLst/>
          </a:prstGeom>
        </p:spPr>
        <p:txBody>
          <a:bodyPr>
            <a:normAutofit/>
          </a:bodyPr>
          <a:lstStyle>
            <a:lvl1pPr marL="0" indent="0">
              <a:buNone/>
              <a:defRPr sz="1600">
                <a:latin typeface="Arial MT Std" panose="020B0402020200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0" name="Title 1">
            <a:extLst>
              <a:ext uri="{FF2B5EF4-FFF2-40B4-BE49-F238E27FC236}">
                <a16:creationId xmlns:a16="http://schemas.microsoft.com/office/drawing/2014/main" xmlns="" id="{5E297C46-D278-1B45-850B-6B2A1027B762}"/>
              </a:ext>
            </a:extLst>
          </p:cNvPr>
          <p:cNvSpPr>
            <a:spLocks noGrp="1"/>
          </p:cNvSpPr>
          <p:nvPr>
            <p:ph type="title" hasCustomPrompt="1"/>
          </p:nvPr>
        </p:nvSpPr>
        <p:spPr>
          <a:xfrm>
            <a:off x="629841" y="987425"/>
            <a:ext cx="2949178" cy="978535"/>
          </a:xfrm>
          <a:prstGeom prst="rect">
            <a:avLst/>
          </a:prstGeom>
        </p:spPr>
        <p:txBody>
          <a:bodyPr anchor="b">
            <a:normAutofit/>
          </a:bodyPr>
          <a:lstStyle>
            <a:lvl1pPr>
              <a:defRPr sz="1500">
                <a:latin typeface="Arial MT Std" panose="020B0402020200020204" pitchFamily="34" charset="0"/>
              </a:defRPr>
            </a:lvl1pPr>
          </a:lstStyle>
          <a:p>
            <a:r>
              <a:rPr lang="en-US" dirty="0"/>
              <a:t>CLICK TO EDIT </a:t>
            </a:r>
            <a:br>
              <a:rPr lang="en-US" dirty="0"/>
            </a:br>
            <a:r>
              <a:rPr lang="en-US" dirty="0"/>
              <a:t>MASTER TITLE STYLE</a:t>
            </a:r>
          </a:p>
        </p:txBody>
      </p:sp>
      <p:sp>
        <p:nvSpPr>
          <p:cNvPr id="11" name="Text Placeholder 3">
            <a:extLst>
              <a:ext uri="{FF2B5EF4-FFF2-40B4-BE49-F238E27FC236}">
                <a16:creationId xmlns:a16="http://schemas.microsoft.com/office/drawing/2014/main" xmlns="" id="{B52E6762-2574-764E-99AC-78507C80B6B2}"/>
              </a:ext>
            </a:extLst>
          </p:cNvPr>
          <p:cNvSpPr>
            <a:spLocks noGrp="1"/>
          </p:cNvSpPr>
          <p:nvPr>
            <p:ph type="body" sz="half" idx="2" hasCustomPrompt="1"/>
          </p:nvPr>
        </p:nvSpPr>
        <p:spPr>
          <a:xfrm>
            <a:off x="629841" y="2057400"/>
            <a:ext cx="2949178" cy="3811588"/>
          </a:xfrm>
          <a:prstGeom prst="rect">
            <a:avLst/>
          </a:prstGeom>
        </p:spPr>
        <p:txBody>
          <a:bodyPr/>
          <a:lstStyle>
            <a:lvl1pPr marL="0" indent="0">
              <a:buNone/>
              <a:defRPr sz="1200">
                <a:latin typeface="Arial MT Std" panose="020B0402020200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2" name="Subtitle 2">
            <a:extLst>
              <a:ext uri="{FF2B5EF4-FFF2-40B4-BE49-F238E27FC236}">
                <a16:creationId xmlns:a16="http://schemas.microsoft.com/office/drawing/2014/main" xmlns="" id="{B2C1F05E-7D02-FE4C-9E69-1A86F36B06A1}"/>
              </a:ext>
            </a:extLst>
          </p:cNvPr>
          <p:cNvSpPr txBox="1">
            <a:spLocks/>
          </p:cNvSpPr>
          <p:nvPr userDrawn="1"/>
        </p:nvSpPr>
        <p:spPr>
          <a:xfrm>
            <a:off x="2807493" y="6400560"/>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48464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2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hyperlink" Target="https://www.statcan.gc.ca/eng/rdc/frdc"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statcan.gc.ca/eng/cder/index"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statcan.gc.ca/eng/record/ge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hyperlink" Target="mailto:Claudia.sanmartin@Canada.ca"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statcan.gc.ca/eng/star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tatcan.gc.ca/eng/developers"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statcan.gc.ca/eng/sc/video/howto" TargetMode="External"/><Relationship Id="rId2" Type="http://schemas.openxmlformats.org/officeDocument/2006/relationships/hyperlink" Target="https://www.statcan.gc.ca/eng/sc/video/new"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open.canada.ca/en/open-data"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F6621C-6F45-B242-BB65-E518082388E2}"/>
              </a:ext>
            </a:extLst>
          </p:cNvPr>
          <p:cNvSpPr>
            <a:spLocks noGrp="1"/>
          </p:cNvSpPr>
          <p:nvPr>
            <p:ph type="ctrTitle"/>
          </p:nvPr>
        </p:nvSpPr>
        <p:spPr>
          <a:xfrm>
            <a:off x="1308100" y="3191026"/>
            <a:ext cx="6858000" cy="1138238"/>
          </a:xfrm>
        </p:spPr>
        <p:txBody>
          <a:bodyPr/>
          <a:lstStyle/>
          <a:p>
            <a:pPr>
              <a:defRPr/>
            </a:pPr>
            <a:r>
              <a:rPr lang="en-US" sz="3200" dirty="0" smtClean="0">
                <a:latin typeface="Century Gothic" charset="0"/>
                <a:ea typeface="Century Gothic" charset="0"/>
                <a:cs typeface="Century Gothic" charset="0"/>
              </a:rPr>
              <a:t>Data Science Journey at Statistics Canada</a:t>
            </a:r>
            <a:endParaRPr lang="en-CA" sz="3200" dirty="0">
              <a:latin typeface="Century Gothic" charset="0"/>
              <a:ea typeface="Century Gothic" charset="0"/>
              <a:cs typeface="Century Gothic" charset="0"/>
            </a:endParaRPr>
          </a:p>
        </p:txBody>
      </p:sp>
      <p:sp>
        <p:nvSpPr>
          <p:cNvPr id="3" name="Subtitle 2">
            <a:extLst>
              <a:ext uri="{FF2B5EF4-FFF2-40B4-BE49-F238E27FC236}">
                <a16:creationId xmlns:a16="http://schemas.microsoft.com/office/drawing/2014/main" xmlns="" id="{EAE707F7-BC74-7A48-A8B4-5834787C5F5D}"/>
              </a:ext>
            </a:extLst>
          </p:cNvPr>
          <p:cNvSpPr>
            <a:spLocks noGrp="1"/>
          </p:cNvSpPr>
          <p:nvPr>
            <p:ph type="subTitle" idx="1"/>
          </p:nvPr>
        </p:nvSpPr>
        <p:spPr/>
        <p:txBody>
          <a:bodyPr>
            <a:noAutofit/>
          </a:bodyPr>
          <a:lstStyle/>
          <a:p>
            <a:pPr>
              <a:lnSpc>
                <a:spcPct val="100000"/>
              </a:lnSpc>
              <a:spcBef>
                <a:spcPct val="50000"/>
              </a:spcBef>
              <a:defRPr/>
            </a:pPr>
            <a:r>
              <a:rPr lang="en-CA" altLang="en-US" sz="1600" b="0" dirty="0" smtClean="0">
                <a:latin typeface="Century Gothic" charset="0"/>
                <a:ea typeface="Century Gothic" charset="0"/>
                <a:cs typeface="Century Gothic" charset="0"/>
              </a:rPr>
              <a:t>Digital Academy</a:t>
            </a:r>
            <a:endParaRPr lang="en-CA" altLang="en-US" sz="1600" b="0" dirty="0">
              <a:latin typeface="Century Gothic" charset="0"/>
              <a:ea typeface="Century Gothic" charset="0"/>
              <a:cs typeface="Century Gothic" charset="0"/>
            </a:endParaRPr>
          </a:p>
          <a:p>
            <a:pPr>
              <a:lnSpc>
                <a:spcPct val="100000"/>
              </a:lnSpc>
              <a:spcBef>
                <a:spcPct val="50000"/>
              </a:spcBef>
              <a:defRPr/>
            </a:pPr>
            <a:endParaRPr lang="en-CA" altLang="en-US" sz="1600" b="0" dirty="0">
              <a:latin typeface="Century Gothic" charset="0"/>
              <a:ea typeface="Century Gothic" charset="0"/>
              <a:cs typeface="Century Gothic" charset="0"/>
            </a:endParaRPr>
          </a:p>
          <a:p>
            <a:pPr>
              <a:lnSpc>
                <a:spcPct val="100000"/>
              </a:lnSpc>
              <a:spcBef>
                <a:spcPct val="50000"/>
              </a:spcBef>
              <a:defRPr/>
            </a:pPr>
            <a:r>
              <a:rPr lang="en-CA" altLang="en-US" sz="1600" b="0" dirty="0" smtClean="0">
                <a:latin typeface="Century Gothic" charset="0"/>
                <a:ea typeface="Century Gothic" charset="0"/>
                <a:cs typeface="Century Gothic" charset="0"/>
              </a:rPr>
              <a:t>May 2, </a:t>
            </a:r>
            <a:r>
              <a:rPr lang="en-CA" altLang="en-US" sz="1600" b="0" dirty="0">
                <a:latin typeface="Century Gothic" charset="0"/>
                <a:ea typeface="Century Gothic" charset="0"/>
                <a:cs typeface="Century Gothic" charset="0"/>
              </a:rPr>
              <a:t>2019</a:t>
            </a:r>
          </a:p>
        </p:txBody>
      </p:sp>
    </p:spTree>
    <p:extLst>
      <p:ext uri="{BB962C8B-B14F-4D97-AF65-F5344CB8AC3E}">
        <p14:creationId xmlns:p14="http://schemas.microsoft.com/office/powerpoint/2010/main" val="346373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4">
            <a:extLst>
              <a:ext uri="{FF2B5EF4-FFF2-40B4-BE49-F238E27FC236}">
                <a16:creationId xmlns:a16="http://schemas.microsoft.com/office/drawing/2014/main" xmlns="" id="{0A2DBBF6-5EE6-420F-97CD-60A8F45DCA97}"/>
              </a:ext>
            </a:extLst>
          </p:cNvPr>
          <p:cNvSpPr>
            <a:spLocks noGrp="1" noChangeArrowheads="1"/>
          </p:cNvSpPr>
          <p:nvPr>
            <p:ph type="title"/>
          </p:nvPr>
        </p:nvSpPr>
        <p:spPr bwMode="auto">
          <a:xfrm>
            <a:off x="761354" y="1050122"/>
            <a:ext cx="8484246" cy="103025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noAutofit/>
          </a:bodyPr>
          <a:lstStyle/>
          <a:p>
            <a:pPr>
              <a:defRPr/>
            </a:pPr>
            <a:r>
              <a:rPr lang="en-CA" altLang="en-US" sz="3600" dirty="0">
                <a:ea typeface="Century Gothic" charset="0"/>
              </a:rPr>
              <a:t>Accessing </a:t>
            </a:r>
            <a:r>
              <a:rPr lang="en-CA" altLang="en-US" sz="3600" dirty="0" smtClean="0">
                <a:ea typeface="Century Gothic" charset="0"/>
              </a:rPr>
              <a:t>data </a:t>
            </a:r>
            <a:r>
              <a:rPr lang="en-CA" altLang="en-US" sz="3600" dirty="0">
                <a:ea typeface="Century Gothic" charset="0"/>
              </a:rPr>
              <a:t>at </a:t>
            </a:r>
            <a:r>
              <a:rPr lang="en-CA" altLang="en-US" sz="3600" dirty="0" smtClean="0">
                <a:ea typeface="Century Gothic" charset="0"/>
              </a:rPr>
              <a:t>the </a:t>
            </a:r>
            <a:r>
              <a:rPr lang="en-CA" altLang="en-US" sz="3600" dirty="0">
                <a:ea typeface="Century Gothic" charset="0"/>
              </a:rPr>
              <a:t/>
            </a:r>
            <a:br>
              <a:rPr lang="en-CA" altLang="en-US" sz="3600" dirty="0">
                <a:ea typeface="Century Gothic" charset="0"/>
              </a:rPr>
            </a:br>
            <a:r>
              <a:rPr lang="en-CA" altLang="en-US" sz="3600" dirty="0" smtClean="0">
                <a:ea typeface="Century Gothic" charset="0"/>
              </a:rPr>
              <a:t>Federal Research </a:t>
            </a:r>
            <a:r>
              <a:rPr lang="en-CA" altLang="en-US" sz="3600" dirty="0">
                <a:ea typeface="Century Gothic" charset="0"/>
              </a:rPr>
              <a:t>Data </a:t>
            </a:r>
            <a:r>
              <a:rPr lang="en-CA" altLang="en-US" sz="3600" dirty="0" smtClean="0">
                <a:ea typeface="Century Gothic" charset="0"/>
              </a:rPr>
              <a:t>Centre</a:t>
            </a:r>
            <a:endParaRPr lang="en-CA" altLang="en-US" sz="3600" b="1" dirty="0">
              <a:latin typeface="Century Gothic" charset="0"/>
              <a:ea typeface="Century Gothic" charset="0"/>
              <a:cs typeface="Century Gothic" charset="0"/>
            </a:endParaRPr>
          </a:p>
        </p:txBody>
      </p:sp>
      <p:sp>
        <p:nvSpPr>
          <p:cNvPr id="3" name="Content Placeholder 2">
            <a:extLst>
              <a:ext uri="{FF2B5EF4-FFF2-40B4-BE49-F238E27FC236}">
                <a16:creationId xmlns:a16="http://schemas.microsoft.com/office/drawing/2014/main" xmlns="" id="{4F6F2B9C-824A-4347-86AB-01B6D0405F81}"/>
              </a:ext>
            </a:extLst>
          </p:cNvPr>
          <p:cNvSpPr>
            <a:spLocks noGrp="1"/>
          </p:cNvSpPr>
          <p:nvPr>
            <p:ph idx="1"/>
          </p:nvPr>
        </p:nvSpPr>
        <p:spPr>
          <a:xfrm>
            <a:off x="767442" y="2226469"/>
            <a:ext cx="4734571" cy="3263504"/>
          </a:xfrm>
        </p:spPr>
        <p:txBody>
          <a:bodyPr>
            <a:normAutofit lnSpcReduction="10000"/>
          </a:bodyPr>
          <a:lstStyle/>
          <a:p>
            <a:pPr marL="0" indent="0">
              <a:buNone/>
            </a:pPr>
            <a:r>
              <a:rPr lang="en-US" sz="2400" dirty="0"/>
              <a:t>RDCs are secure computer laboratories </a:t>
            </a:r>
            <a:r>
              <a:rPr lang="en-US" sz="2400" dirty="0" smtClean="0"/>
              <a:t>that </a:t>
            </a:r>
            <a:r>
              <a:rPr lang="en-US" sz="2400" dirty="0"/>
              <a:t>house Statistics Canada microdata master files</a:t>
            </a:r>
          </a:p>
          <a:p>
            <a:pPr>
              <a:lnSpc>
                <a:spcPct val="100000"/>
              </a:lnSpc>
              <a:spcBef>
                <a:spcPts val="900"/>
              </a:spcBef>
              <a:spcAft>
                <a:spcPts val="900"/>
              </a:spcAft>
              <a:buClr>
                <a:schemeClr val="bg1"/>
              </a:buClr>
              <a:defRPr/>
            </a:pPr>
            <a:r>
              <a:rPr lang="en-US" dirty="0"/>
              <a:t>Researchers are deemed employees of Statistics Canada</a:t>
            </a:r>
          </a:p>
          <a:p>
            <a:pPr>
              <a:lnSpc>
                <a:spcPct val="100000"/>
              </a:lnSpc>
              <a:spcBef>
                <a:spcPts val="900"/>
              </a:spcBef>
              <a:spcAft>
                <a:spcPts val="900"/>
              </a:spcAft>
              <a:buClr>
                <a:schemeClr val="bg1"/>
              </a:buClr>
              <a:defRPr/>
            </a:pPr>
            <a:r>
              <a:rPr lang="en-US" dirty="0"/>
              <a:t>Major statistical software packages</a:t>
            </a:r>
          </a:p>
          <a:p>
            <a:pPr>
              <a:lnSpc>
                <a:spcPct val="100000"/>
              </a:lnSpc>
              <a:spcBef>
                <a:spcPts val="900"/>
              </a:spcBef>
              <a:spcAft>
                <a:spcPts val="900"/>
              </a:spcAft>
              <a:buClr>
                <a:schemeClr val="bg1"/>
              </a:buClr>
              <a:defRPr/>
            </a:pPr>
            <a:r>
              <a:rPr lang="en-US" dirty="0"/>
              <a:t>Vetted results are sent to researchers</a:t>
            </a:r>
          </a:p>
          <a:p>
            <a:pPr>
              <a:lnSpc>
                <a:spcPct val="100000"/>
              </a:lnSpc>
              <a:spcBef>
                <a:spcPts val="900"/>
              </a:spcBef>
              <a:spcAft>
                <a:spcPts val="900"/>
              </a:spcAft>
              <a:buClr>
                <a:schemeClr val="bg1"/>
              </a:buClr>
              <a:defRPr/>
            </a:pPr>
            <a:r>
              <a:rPr lang="en-US" dirty="0"/>
              <a:t>Staffed by Statistics Canada employees</a:t>
            </a:r>
          </a:p>
        </p:txBody>
      </p:sp>
      <p:pic>
        <p:nvPicPr>
          <p:cNvPr id="7" name="Picture 6">
            <a:extLst>
              <a:ext uri="{FF2B5EF4-FFF2-40B4-BE49-F238E27FC236}">
                <a16:creationId xmlns:a16="http://schemas.microsoft.com/office/drawing/2014/main" xmlns="" id="{2E0C99DC-3FD1-BF4B-B20B-5C35524FAE96}"/>
              </a:ext>
            </a:extLst>
          </p:cNvPr>
          <p:cNvPicPr>
            <a:picLocks noChangeAspect="1"/>
          </p:cNvPicPr>
          <p:nvPr/>
        </p:nvPicPr>
        <p:blipFill>
          <a:blip r:embed="rId3">
            <a:biLevel thresh="75000"/>
            <a:alphaModFix amt="20000"/>
            <a:extLst>
              <a:ext uri="{28A0092B-C50C-407E-A947-70E740481C1C}">
                <a14:useLocalDpi xmlns:a14="http://schemas.microsoft.com/office/drawing/2010/main" val="0"/>
              </a:ext>
            </a:extLst>
          </a:blip>
          <a:stretch>
            <a:fillRect/>
          </a:stretch>
        </p:blipFill>
        <p:spPr>
          <a:xfrm>
            <a:off x="5683089" y="3561931"/>
            <a:ext cx="3448050" cy="2054537"/>
          </a:xfrm>
          <a:prstGeom prst="rect">
            <a:avLst/>
          </a:prstGeom>
        </p:spPr>
      </p:pic>
      <p:pic>
        <p:nvPicPr>
          <p:cNvPr id="9" name="Picture 8">
            <a:extLst>
              <a:ext uri="{FF2B5EF4-FFF2-40B4-BE49-F238E27FC236}">
                <a16:creationId xmlns:a16="http://schemas.microsoft.com/office/drawing/2014/main" xmlns="" id="{2D67D4B9-FA4F-9C43-924C-849EDF1D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616" y="2145820"/>
            <a:ext cx="2941397" cy="3424802"/>
          </a:xfrm>
          <a:prstGeom prst="rect">
            <a:avLst/>
          </a:prstGeom>
        </p:spPr>
      </p:pic>
    </p:spTree>
    <p:extLst>
      <p:ext uri="{BB962C8B-B14F-4D97-AF65-F5344CB8AC3E}">
        <p14:creationId xmlns:p14="http://schemas.microsoft.com/office/powerpoint/2010/main" val="3078681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4544" y="1299865"/>
            <a:ext cx="6197030" cy="4299980"/>
          </a:xfrm>
          <a:prstGeom prst="rect">
            <a:avLst/>
          </a:prstGeom>
        </p:spPr>
      </p:pic>
      <p:sp>
        <p:nvSpPr>
          <p:cNvPr id="3" name="TextBox 2"/>
          <p:cNvSpPr txBox="1"/>
          <p:nvPr/>
        </p:nvSpPr>
        <p:spPr>
          <a:xfrm>
            <a:off x="927101" y="838200"/>
            <a:ext cx="7071916" cy="461665"/>
          </a:xfrm>
          <a:prstGeom prst="rect">
            <a:avLst/>
          </a:prstGeom>
          <a:noFill/>
        </p:spPr>
        <p:txBody>
          <a:bodyPr wrap="square" rtlCol="0">
            <a:spAutoFit/>
          </a:bodyPr>
          <a:lstStyle/>
          <a:p>
            <a:r>
              <a:rPr lang="en-US" sz="2400" b="1" dirty="0" smtClean="0"/>
              <a:t>Access to microdata (persons)</a:t>
            </a:r>
            <a:endParaRPr lang="en-CA" sz="2400" b="1" dirty="0"/>
          </a:p>
        </p:txBody>
      </p:sp>
      <p:sp>
        <p:nvSpPr>
          <p:cNvPr id="4" name="TextBox 3"/>
          <p:cNvSpPr txBox="1"/>
          <p:nvPr/>
        </p:nvSpPr>
        <p:spPr>
          <a:xfrm>
            <a:off x="1774209" y="5599845"/>
            <a:ext cx="5486400" cy="646331"/>
          </a:xfrm>
          <a:prstGeom prst="rect">
            <a:avLst/>
          </a:prstGeom>
          <a:noFill/>
        </p:spPr>
        <p:txBody>
          <a:bodyPr wrap="square" rtlCol="0">
            <a:spAutoFit/>
          </a:bodyPr>
          <a:lstStyle/>
          <a:p>
            <a:r>
              <a:rPr lang="en-CA" dirty="0">
                <a:hlinkClick r:id="rId3"/>
              </a:rPr>
              <a:t>https://</a:t>
            </a:r>
            <a:r>
              <a:rPr lang="en-CA" dirty="0" smtClean="0">
                <a:hlinkClick r:id="rId3"/>
              </a:rPr>
              <a:t>www.statcan.gc.ca/eng/rdc/frdc</a:t>
            </a:r>
            <a:endParaRPr lang="en-CA" dirty="0" smtClean="0"/>
          </a:p>
          <a:p>
            <a:endParaRPr lang="en-CA" dirty="0"/>
          </a:p>
        </p:txBody>
      </p:sp>
    </p:spTree>
    <p:extLst>
      <p:ext uri="{BB962C8B-B14F-4D97-AF65-F5344CB8AC3E}">
        <p14:creationId xmlns:p14="http://schemas.microsoft.com/office/powerpoint/2010/main" val="1772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101" y="1299865"/>
            <a:ext cx="7134746" cy="4219068"/>
          </a:xfrm>
          <a:prstGeom prst="rect">
            <a:avLst/>
          </a:prstGeom>
        </p:spPr>
      </p:pic>
      <p:sp>
        <p:nvSpPr>
          <p:cNvPr id="3" name="TextBox 2"/>
          <p:cNvSpPr txBox="1"/>
          <p:nvPr/>
        </p:nvSpPr>
        <p:spPr>
          <a:xfrm>
            <a:off x="927101" y="838200"/>
            <a:ext cx="7071916" cy="461665"/>
          </a:xfrm>
          <a:prstGeom prst="rect">
            <a:avLst/>
          </a:prstGeom>
          <a:noFill/>
        </p:spPr>
        <p:txBody>
          <a:bodyPr wrap="square" rtlCol="0">
            <a:spAutoFit/>
          </a:bodyPr>
          <a:lstStyle/>
          <a:p>
            <a:r>
              <a:rPr lang="en-US" sz="2400" b="1" dirty="0" smtClean="0"/>
              <a:t>Access to microdata (businesses)</a:t>
            </a:r>
            <a:endParaRPr lang="en-CA" sz="2400" b="1" dirty="0"/>
          </a:p>
        </p:txBody>
      </p:sp>
      <p:sp>
        <p:nvSpPr>
          <p:cNvPr id="4" name="TextBox 3"/>
          <p:cNvSpPr txBox="1"/>
          <p:nvPr/>
        </p:nvSpPr>
        <p:spPr>
          <a:xfrm>
            <a:off x="1678675" y="5650173"/>
            <a:ext cx="6100549" cy="646331"/>
          </a:xfrm>
          <a:prstGeom prst="rect">
            <a:avLst/>
          </a:prstGeom>
          <a:noFill/>
        </p:spPr>
        <p:txBody>
          <a:bodyPr wrap="square" rtlCol="0">
            <a:spAutoFit/>
          </a:bodyPr>
          <a:lstStyle/>
          <a:p>
            <a:r>
              <a:rPr lang="en-CA" dirty="0">
                <a:hlinkClick r:id="rId3"/>
              </a:rPr>
              <a:t>https://</a:t>
            </a:r>
            <a:r>
              <a:rPr lang="en-CA" dirty="0" smtClean="0">
                <a:hlinkClick r:id="rId3"/>
              </a:rPr>
              <a:t>www.statcan.gc.ca/eng/cder/index</a:t>
            </a:r>
            <a:endParaRPr lang="en-CA" dirty="0" smtClean="0"/>
          </a:p>
          <a:p>
            <a:endParaRPr lang="en-CA" dirty="0"/>
          </a:p>
        </p:txBody>
      </p:sp>
    </p:spTree>
    <p:extLst>
      <p:ext uri="{BB962C8B-B14F-4D97-AF65-F5344CB8AC3E}">
        <p14:creationId xmlns:p14="http://schemas.microsoft.com/office/powerpoint/2010/main" val="197839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idx="4294967295"/>
          </p:nvPr>
        </p:nvSpPr>
        <p:spPr>
          <a:xfrm>
            <a:off x="2107295" y="935972"/>
            <a:ext cx="4918075" cy="812800"/>
          </a:xfrm>
          <a:prstGeom prst="rect">
            <a:avLst/>
          </a:prstGeom>
        </p:spPr>
        <p:txBody>
          <a:bodyPr>
            <a:noAutofit/>
          </a:bodyPr>
          <a:lstStyle/>
          <a:p>
            <a:r>
              <a:rPr lang="en-CA" sz="1950" dirty="0">
                <a:solidFill>
                  <a:schemeClr val="tx1"/>
                </a:solidFill>
                <a:latin typeface="Century Gothic" panose="020B0502020202020204" pitchFamily="34" charset="0"/>
                <a:ea typeface="+mn-ea"/>
                <a:cs typeface="+mn-cs"/>
              </a:rPr>
              <a:t>Statistics Canada Modernization –</a:t>
            </a:r>
            <a:br>
              <a:rPr lang="en-CA" sz="1950" dirty="0">
                <a:solidFill>
                  <a:schemeClr val="tx1"/>
                </a:solidFill>
                <a:latin typeface="Century Gothic" panose="020B0502020202020204" pitchFamily="34" charset="0"/>
                <a:ea typeface="+mn-ea"/>
                <a:cs typeface="+mn-cs"/>
              </a:rPr>
            </a:br>
            <a:r>
              <a:rPr lang="en-CA" sz="1950" b="1" dirty="0">
                <a:solidFill>
                  <a:srgbClr val="FF0000"/>
                </a:solidFill>
                <a:latin typeface="Century Gothic" panose="020B0502020202020204" pitchFamily="34" charset="0"/>
                <a:ea typeface="+mn-ea"/>
                <a:cs typeface="+mn-cs"/>
              </a:rPr>
              <a:t>Data Integration </a:t>
            </a:r>
            <a:r>
              <a:rPr lang="en-CA" sz="1950" dirty="0">
                <a:solidFill>
                  <a:schemeClr val="tx1"/>
                </a:solidFill>
                <a:latin typeface="Century Gothic" panose="020B0502020202020204" pitchFamily="34" charset="0"/>
                <a:ea typeface="+mn-ea"/>
                <a:cs typeface="+mn-cs"/>
              </a:rPr>
              <a:t>key to the future</a:t>
            </a:r>
          </a:p>
        </p:txBody>
      </p:sp>
      <p:sp>
        <p:nvSpPr>
          <p:cNvPr id="4" name="Slide Number Placeholder 3"/>
          <p:cNvSpPr>
            <a:spLocks noGrp="1"/>
          </p:cNvSpPr>
          <p:nvPr>
            <p:ph type="sldNum" sz="quarter" idx="4294967295"/>
          </p:nvPr>
        </p:nvSpPr>
        <p:spPr>
          <a:xfrm>
            <a:off x="8710613" y="5006975"/>
            <a:ext cx="433387" cy="357188"/>
          </a:xfrm>
          <a:prstGeom prst="rect">
            <a:avLst/>
          </a:prstGeom>
        </p:spPr>
        <p:txBody>
          <a:bodyPr/>
          <a:lstStyle/>
          <a:p>
            <a:pPr>
              <a:defRPr/>
            </a:pPr>
            <a:fld id="{D7BCBCE4-348C-FE43-9E32-9F16AF4F4295}" type="slidenum">
              <a:rPr lang="en-US" smtClean="0">
                <a:solidFill>
                  <a:srgbClr val="000000"/>
                </a:solidFill>
              </a:rPr>
              <a:pPr>
                <a:defRPr/>
              </a:pPr>
              <a:t>13</a:t>
            </a:fld>
            <a:endParaRPr lang="en-US" dirty="0">
              <a:solidFill>
                <a:srgbClr val="000000"/>
              </a:solidFill>
            </a:endParaRPr>
          </a:p>
        </p:txBody>
      </p:sp>
      <p:grpSp>
        <p:nvGrpSpPr>
          <p:cNvPr id="5" name="Group 4"/>
          <p:cNvGrpSpPr/>
          <p:nvPr/>
        </p:nvGrpSpPr>
        <p:grpSpPr>
          <a:xfrm>
            <a:off x="1277635" y="1883774"/>
            <a:ext cx="5267837" cy="2733359"/>
            <a:chOff x="1335310" y="1511482"/>
            <a:chExt cx="7023783" cy="3644479"/>
          </a:xfrm>
        </p:grpSpPr>
        <p:sp>
          <p:nvSpPr>
            <p:cNvPr id="6" name="TextBox 10"/>
            <p:cNvSpPr txBox="1"/>
            <p:nvPr/>
          </p:nvSpPr>
          <p:spPr>
            <a:xfrm>
              <a:off x="3505199" y="1885839"/>
              <a:ext cx="4637622" cy="954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350" dirty="0">
                  <a:solidFill>
                    <a:prstClr val="black"/>
                  </a:solidFill>
                </a:rPr>
                <a:t>Moving beyond a survey-first approach with </a:t>
              </a:r>
              <a:r>
                <a:rPr lang="en-CA" sz="1350" b="1" dirty="0">
                  <a:solidFill>
                    <a:srgbClr val="B6954C"/>
                  </a:solidFill>
                </a:rPr>
                <a:t>new methods </a:t>
              </a:r>
              <a:r>
                <a:rPr lang="en-CA" sz="1350" dirty="0">
                  <a:solidFill>
                    <a:prstClr val="black"/>
                  </a:solidFill>
                </a:rPr>
                <a:t>and </a:t>
              </a:r>
              <a:r>
                <a:rPr lang="en-CA" sz="1350" b="1" dirty="0">
                  <a:solidFill>
                    <a:srgbClr val="FF0000"/>
                  </a:solidFill>
                </a:rPr>
                <a:t>integrating data </a:t>
              </a:r>
              <a:r>
                <a:rPr lang="en-CA" sz="1350" dirty="0">
                  <a:solidFill>
                    <a:prstClr val="black"/>
                  </a:solidFill>
                </a:rPr>
                <a:t>from a variety of existing sources </a:t>
              </a:r>
            </a:p>
          </p:txBody>
        </p:sp>
        <p:sp>
          <p:nvSpPr>
            <p:cNvPr id="7" name="TextBox 11"/>
            <p:cNvSpPr txBox="1"/>
            <p:nvPr/>
          </p:nvSpPr>
          <p:spPr>
            <a:xfrm>
              <a:off x="3081389" y="3008123"/>
              <a:ext cx="5277704"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350" dirty="0">
                  <a:solidFill>
                    <a:prstClr val="black"/>
                  </a:solidFill>
                </a:rPr>
                <a:t>Making data </a:t>
              </a:r>
              <a:r>
                <a:rPr lang="en-CA" sz="1350" b="1" dirty="0">
                  <a:solidFill>
                    <a:srgbClr val="B6954C"/>
                  </a:solidFill>
                </a:rPr>
                <a:t>easier to access </a:t>
              </a:r>
              <a:r>
                <a:rPr lang="en-CA" sz="1350" dirty="0">
                  <a:solidFill>
                    <a:prstClr val="black"/>
                  </a:solidFill>
                </a:rPr>
                <a:t>and use by adopting </a:t>
              </a:r>
              <a:r>
                <a:rPr lang="en-CA" sz="1350" b="1" dirty="0">
                  <a:solidFill>
                    <a:srgbClr val="B6954C"/>
                  </a:solidFill>
                </a:rPr>
                <a:t>new tools </a:t>
              </a:r>
              <a:r>
                <a:rPr lang="en-CA" sz="1350" dirty="0">
                  <a:solidFill>
                    <a:prstClr val="black"/>
                  </a:solidFill>
                </a:rPr>
                <a:t>to analyze and visualize data</a:t>
              </a:r>
            </a:p>
          </p:txBody>
        </p:sp>
        <p:sp>
          <p:nvSpPr>
            <p:cNvPr id="8" name="TextBox 12"/>
            <p:cNvSpPr txBox="1"/>
            <p:nvPr/>
          </p:nvSpPr>
          <p:spPr>
            <a:xfrm>
              <a:off x="3494903" y="4135270"/>
              <a:ext cx="3927838"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350" dirty="0">
                  <a:solidFill>
                    <a:prstClr val="black"/>
                  </a:solidFill>
                </a:rPr>
                <a:t>Enabling Canadians to use data to make </a:t>
              </a:r>
              <a:r>
                <a:rPr lang="en-CA" sz="1350" b="1" dirty="0">
                  <a:solidFill>
                    <a:srgbClr val="B6954C"/>
                  </a:solidFill>
                </a:rPr>
                <a:t>evidence-based decisions </a:t>
              </a:r>
            </a:p>
          </p:txBody>
        </p:sp>
        <p:sp>
          <p:nvSpPr>
            <p:cNvPr id="9" name="Hexagon 8"/>
            <p:cNvSpPr/>
            <p:nvPr>
              <p:custDataLst>
                <p:tags r:id="rId1"/>
              </p:custDataLst>
            </p:nvPr>
          </p:nvSpPr>
          <p:spPr>
            <a:xfrm rot="5400000">
              <a:off x="1980310" y="1530443"/>
              <a:ext cx="1390183" cy="1352262"/>
            </a:xfrm>
            <a:prstGeom prst="hexagon">
              <a:avLst/>
            </a:prstGeom>
            <a:solidFill>
              <a:srgbClr val="1C9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prstClr val="white"/>
                </a:solidFill>
              </a:endParaRPr>
            </a:p>
          </p:txBody>
        </p:sp>
        <p:sp>
          <p:nvSpPr>
            <p:cNvPr id="10" name="Hexagon 9"/>
            <p:cNvSpPr/>
            <p:nvPr>
              <p:custDataLst>
                <p:tags r:id="rId2"/>
              </p:custDataLst>
            </p:nvPr>
          </p:nvSpPr>
          <p:spPr>
            <a:xfrm rot="5400000">
              <a:off x="1285487" y="2683591"/>
              <a:ext cx="1395047" cy="1295401"/>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prstClr val="white"/>
                </a:solidFill>
              </a:endParaRPr>
            </a:p>
          </p:txBody>
        </p:sp>
        <p:sp>
          <p:nvSpPr>
            <p:cNvPr id="11" name="Hexagon 10"/>
            <p:cNvSpPr/>
            <p:nvPr>
              <p:custDataLst>
                <p:tags r:id="rId3"/>
              </p:custDataLst>
            </p:nvPr>
          </p:nvSpPr>
          <p:spPr>
            <a:xfrm rot="5400000">
              <a:off x="1914098" y="3775387"/>
              <a:ext cx="1395047" cy="1366102"/>
            </a:xfrm>
            <a:prstGeom prst="hexagon">
              <a:avLst/>
            </a:prstGeom>
            <a:solidFill>
              <a:srgbClr val="B69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prstClr val="white"/>
                </a:solidFill>
              </a:endParaRPr>
            </a:p>
          </p:txBody>
        </p:sp>
      </p:grpSp>
      <p:sp>
        <p:nvSpPr>
          <p:cNvPr id="2" name="TextBox 1"/>
          <p:cNvSpPr txBox="1"/>
          <p:nvPr/>
        </p:nvSpPr>
        <p:spPr>
          <a:xfrm>
            <a:off x="1564392" y="3016856"/>
            <a:ext cx="716608" cy="369332"/>
          </a:xfrm>
          <a:prstGeom prst="rect">
            <a:avLst/>
          </a:prstGeom>
          <a:noFill/>
        </p:spPr>
        <p:txBody>
          <a:bodyPr wrap="square" rtlCol="0">
            <a:spAutoFit/>
          </a:bodyPr>
          <a:lstStyle/>
          <a:p>
            <a:r>
              <a:rPr lang="en-CA" sz="900" b="1" dirty="0">
                <a:solidFill>
                  <a:srgbClr val="000000"/>
                </a:solidFill>
                <a:latin typeface="Century Gothic" panose="020B0502020202020204" pitchFamily="34" charset="0"/>
              </a:rPr>
              <a:t>User-centric</a:t>
            </a:r>
          </a:p>
        </p:txBody>
      </p:sp>
      <p:sp>
        <p:nvSpPr>
          <p:cNvPr id="14" name="TextBox 13"/>
          <p:cNvSpPr txBox="1"/>
          <p:nvPr/>
        </p:nvSpPr>
        <p:spPr>
          <a:xfrm>
            <a:off x="1815949" y="3977336"/>
            <a:ext cx="929462" cy="230832"/>
          </a:xfrm>
          <a:prstGeom prst="rect">
            <a:avLst/>
          </a:prstGeom>
          <a:noFill/>
        </p:spPr>
        <p:txBody>
          <a:bodyPr wrap="square" rtlCol="0">
            <a:spAutoFit/>
          </a:bodyPr>
          <a:lstStyle/>
          <a:p>
            <a:pPr algn="ctr"/>
            <a:r>
              <a:rPr lang="en-CA" sz="900" b="1" dirty="0">
                <a:solidFill>
                  <a:srgbClr val="000000"/>
                </a:solidFill>
                <a:latin typeface="Century Gothic" panose="020B0502020202020204" pitchFamily="34" charset="0"/>
              </a:rPr>
              <a:t>Relevant</a:t>
            </a:r>
          </a:p>
        </p:txBody>
      </p:sp>
      <p:sp>
        <p:nvSpPr>
          <p:cNvPr id="16" name="Freeform 15"/>
          <p:cNvSpPr>
            <a:spLocks noEditPoints="1"/>
          </p:cNvSpPr>
          <p:nvPr/>
        </p:nvSpPr>
        <p:spPr bwMode="auto">
          <a:xfrm>
            <a:off x="1316426" y="2819419"/>
            <a:ext cx="869683" cy="793901"/>
          </a:xfrm>
          <a:custGeom>
            <a:avLst/>
            <a:gdLst>
              <a:gd name="T0" fmla="*/ 347 w 448"/>
              <a:gd name="T1" fmla="*/ 95 h 466"/>
              <a:gd name="T2" fmla="*/ 347 w 448"/>
              <a:gd name="T3" fmla="*/ 128 h 466"/>
              <a:gd name="T4" fmla="*/ 380 w 448"/>
              <a:gd name="T5" fmla="*/ 128 h 466"/>
              <a:gd name="T6" fmla="*/ 380 w 448"/>
              <a:gd name="T7" fmla="*/ 95 h 466"/>
              <a:gd name="T8" fmla="*/ 420 w 448"/>
              <a:gd name="T9" fmla="*/ 214 h 466"/>
              <a:gd name="T10" fmla="*/ 392 w 448"/>
              <a:gd name="T11" fmla="*/ 242 h 466"/>
              <a:gd name="T12" fmla="*/ 420 w 448"/>
              <a:gd name="T13" fmla="*/ 270 h 466"/>
              <a:gd name="T14" fmla="*/ 448 w 448"/>
              <a:gd name="T15" fmla="*/ 242 h 466"/>
              <a:gd name="T16" fmla="*/ 420 w 448"/>
              <a:gd name="T17" fmla="*/ 214 h 466"/>
              <a:gd name="T18" fmla="*/ 193 w 448"/>
              <a:gd name="T19" fmla="*/ 16 h 466"/>
              <a:gd name="T20" fmla="*/ 193 w 448"/>
              <a:gd name="T21" fmla="*/ 95 h 466"/>
              <a:gd name="T22" fmla="*/ 273 w 448"/>
              <a:gd name="T23" fmla="*/ 95 h 466"/>
              <a:gd name="T24" fmla="*/ 273 w 448"/>
              <a:gd name="T25" fmla="*/ 16 h 466"/>
              <a:gd name="T26" fmla="*/ 103 w 448"/>
              <a:gd name="T27" fmla="*/ 60 h 466"/>
              <a:gd name="T28" fmla="*/ 51 w 448"/>
              <a:gd name="T29" fmla="*/ 111 h 466"/>
              <a:gd name="T30" fmla="*/ 103 w 448"/>
              <a:gd name="T31" fmla="*/ 163 h 466"/>
              <a:gd name="T32" fmla="*/ 154 w 448"/>
              <a:gd name="T33" fmla="*/ 111 h 466"/>
              <a:gd name="T34" fmla="*/ 103 w 448"/>
              <a:gd name="T35" fmla="*/ 60 h 466"/>
              <a:gd name="T36" fmla="*/ 341 w 448"/>
              <a:gd name="T37" fmla="*/ 350 h 466"/>
              <a:gd name="T38" fmla="*/ 341 w 448"/>
              <a:gd name="T39" fmla="*/ 396 h 466"/>
              <a:gd name="T40" fmla="*/ 387 w 448"/>
              <a:gd name="T41" fmla="*/ 396 h 466"/>
              <a:gd name="T42" fmla="*/ 387 w 448"/>
              <a:gd name="T43" fmla="*/ 350 h 466"/>
              <a:gd name="T44" fmla="*/ 47 w 448"/>
              <a:gd name="T45" fmla="*/ 195 h 466"/>
              <a:gd name="T46" fmla="*/ 0 w 448"/>
              <a:gd name="T47" fmla="*/ 242 h 466"/>
              <a:gd name="T48" fmla="*/ 47 w 448"/>
              <a:gd name="T49" fmla="*/ 289 h 466"/>
              <a:gd name="T50" fmla="*/ 93 w 448"/>
              <a:gd name="T51" fmla="*/ 242 h 466"/>
              <a:gd name="T52" fmla="*/ 47 w 448"/>
              <a:gd name="T53" fmla="*/ 195 h 466"/>
              <a:gd name="T54" fmla="*/ 207 w 448"/>
              <a:gd name="T55" fmla="*/ 402 h 466"/>
              <a:gd name="T56" fmla="*/ 207 w 448"/>
              <a:gd name="T57" fmla="*/ 455 h 466"/>
              <a:gd name="T58" fmla="*/ 259 w 448"/>
              <a:gd name="T59" fmla="*/ 455 h 466"/>
              <a:gd name="T60" fmla="*/ 259 w 448"/>
              <a:gd name="T61" fmla="*/ 402 h 466"/>
              <a:gd name="T62" fmla="*/ 103 w 448"/>
              <a:gd name="T63" fmla="*/ 331 h 466"/>
              <a:gd name="T64" fmla="*/ 61 w 448"/>
              <a:gd name="T65" fmla="*/ 373 h 466"/>
              <a:gd name="T66" fmla="*/ 103 w 448"/>
              <a:gd name="T67" fmla="*/ 415 h 466"/>
              <a:gd name="T68" fmla="*/ 144 w 448"/>
              <a:gd name="T69" fmla="*/ 373 h 466"/>
              <a:gd name="T70" fmla="*/ 103 w 448"/>
              <a:gd name="T71" fmla="*/ 33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8" h="466">
                <a:moveTo>
                  <a:pt x="364" y="88"/>
                </a:moveTo>
                <a:cubicBezTo>
                  <a:pt x="357" y="88"/>
                  <a:pt x="352" y="90"/>
                  <a:pt x="347" y="95"/>
                </a:cubicBezTo>
                <a:cubicBezTo>
                  <a:pt x="343" y="100"/>
                  <a:pt x="340" y="105"/>
                  <a:pt x="340" y="111"/>
                </a:cubicBezTo>
                <a:cubicBezTo>
                  <a:pt x="340" y="118"/>
                  <a:pt x="343" y="123"/>
                  <a:pt x="347" y="128"/>
                </a:cubicBezTo>
                <a:cubicBezTo>
                  <a:pt x="352" y="132"/>
                  <a:pt x="357" y="135"/>
                  <a:pt x="364" y="135"/>
                </a:cubicBezTo>
                <a:cubicBezTo>
                  <a:pt x="370" y="135"/>
                  <a:pt x="376" y="132"/>
                  <a:pt x="380" y="128"/>
                </a:cubicBezTo>
                <a:cubicBezTo>
                  <a:pt x="385" y="123"/>
                  <a:pt x="387" y="118"/>
                  <a:pt x="387" y="111"/>
                </a:cubicBezTo>
                <a:cubicBezTo>
                  <a:pt x="387" y="105"/>
                  <a:pt x="385" y="100"/>
                  <a:pt x="380" y="95"/>
                </a:cubicBezTo>
                <a:cubicBezTo>
                  <a:pt x="376" y="90"/>
                  <a:pt x="370" y="88"/>
                  <a:pt x="364" y="88"/>
                </a:cubicBezTo>
                <a:close/>
                <a:moveTo>
                  <a:pt x="420" y="214"/>
                </a:moveTo>
                <a:cubicBezTo>
                  <a:pt x="412" y="214"/>
                  <a:pt x="405" y="217"/>
                  <a:pt x="400" y="222"/>
                </a:cubicBezTo>
                <a:cubicBezTo>
                  <a:pt x="394" y="228"/>
                  <a:pt x="392" y="234"/>
                  <a:pt x="392" y="242"/>
                </a:cubicBezTo>
                <a:cubicBezTo>
                  <a:pt x="392" y="250"/>
                  <a:pt x="394" y="256"/>
                  <a:pt x="400" y="262"/>
                </a:cubicBezTo>
                <a:cubicBezTo>
                  <a:pt x="405" y="267"/>
                  <a:pt x="412" y="270"/>
                  <a:pt x="420" y="270"/>
                </a:cubicBezTo>
                <a:cubicBezTo>
                  <a:pt x="427" y="270"/>
                  <a:pt x="434" y="267"/>
                  <a:pt x="439" y="262"/>
                </a:cubicBezTo>
                <a:cubicBezTo>
                  <a:pt x="445" y="256"/>
                  <a:pt x="448" y="250"/>
                  <a:pt x="448" y="242"/>
                </a:cubicBezTo>
                <a:cubicBezTo>
                  <a:pt x="448" y="234"/>
                  <a:pt x="445" y="228"/>
                  <a:pt x="439" y="222"/>
                </a:cubicBezTo>
                <a:cubicBezTo>
                  <a:pt x="434" y="217"/>
                  <a:pt x="427" y="214"/>
                  <a:pt x="420" y="214"/>
                </a:cubicBezTo>
                <a:close/>
                <a:moveTo>
                  <a:pt x="233" y="0"/>
                </a:moveTo>
                <a:cubicBezTo>
                  <a:pt x="218" y="0"/>
                  <a:pt x="204" y="5"/>
                  <a:pt x="193" y="16"/>
                </a:cubicBezTo>
                <a:cubicBezTo>
                  <a:pt x="183" y="27"/>
                  <a:pt x="177" y="40"/>
                  <a:pt x="177" y="56"/>
                </a:cubicBezTo>
                <a:cubicBezTo>
                  <a:pt x="177" y="71"/>
                  <a:pt x="183" y="84"/>
                  <a:pt x="193" y="95"/>
                </a:cubicBezTo>
                <a:cubicBezTo>
                  <a:pt x="204" y="106"/>
                  <a:pt x="218" y="111"/>
                  <a:pt x="233" y="111"/>
                </a:cubicBezTo>
                <a:cubicBezTo>
                  <a:pt x="249" y="111"/>
                  <a:pt x="262" y="106"/>
                  <a:pt x="273" y="95"/>
                </a:cubicBezTo>
                <a:cubicBezTo>
                  <a:pt x="284" y="84"/>
                  <a:pt x="289" y="71"/>
                  <a:pt x="289" y="56"/>
                </a:cubicBezTo>
                <a:cubicBezTo>
                  <a:pt x="289" y="40"/>
                  <a:pt x="284" y="27"/>
                  <a:pt x="273" y="16"/>
                </a:cubicBezTo>
                <a:cubicBezTo>
                  <a:pt x="262" y="5"/>
                  <a:pt x="249" y="0"/>
                  <a:pt x="233" y="0"/>
                </a:cubicBezTo>
                <a:close/>
                <a:moveTo>
                  <a:pt x="103" y="60"/>
                </a:moveTo>
                <a:cubicBezTo>
                  <a:pt x="88" y="60"/>
                  <a:pt x="76" y="65"/>
                  <a:pt x="66" y="75"/>
                </a:cubicBezTo>
                <a:cubicBezTo>
                  <a:pt x="56" y="85"/>
                  <a:pt x="51" y="97"/>
                  <a:pt x="51" y="111"/>
                </a:cubicBezTo>
                <a:cubicBezTo>
                  <a:pt x="51" y="126"/>
                  <a:pt x="56" y="138"/>
                  <a:pt x="66" y="148"/>
                </a:cubicBezTo>
                <a:cubicBezTo>
                  <a:pt x="76" y="158"/>
                  <a:pt x="88" y="163"/>
                  <a:pt x="103" y="163"/>
                </a:cubicBezTo>
                <a:cubicBezTo>
                  <a:pt x="117" y="163"/>
                  <a:pt x="129" y="158"/>
                  <a:pt x="139" y="148"/>
                </a:cubicBezTo>
                <a:cubicBezTo>
                  <a:pt x="149" y="138"/>
                  <a:pt x="154" y="126"/>
                  <a:pt x="154" y="111"/>
                </a:cubicBezTo>
                <a:cubicBezTo>
                  <a:pt x="154" y="97"/>
                  <a:pt x="149" y="85"/>
                  <a:pt x="139" y="75"/>
                </a:cubicBezTo>
                <a:cubicBezTo>
                  <a:pt x="129" y="65"/>
                  <a:pt x="117" y="60"/>
                  <a:pt x="103" y="60"/>
                </a:cubicBezTo>
                <a:close/>
                <a:moveTo>
                  <a:pt x="364" y="340"/>
                </a:moveTo>
                <a:cubicBezTo>
                  <a:pt x="355" y="340"/>
                  <a:pt x="347" y="343"/>
                  <a:pt x="341" y="350"/>
                </a:cubicBezTo>
                <a:cubicBezTo>
                  <a:pt x="334" y="356"/>
                  <a:pt x="331" y="364"/>
                  <a:pt x="331" y="373"/>
                </a:cubicBezTo>
                <a:cubicBezTo>
                  <a:pt x="331" y="382"/>
                  <a:pt x="334" y="389"/>
                  <a:pt x="341" y="396"/>
                </a:cubicBezTo>
                <a:cubicBezTo>
                  <a:pt x="347" y="402"/>
                  <a:pt x="355" y="405"/>
                  <a:pt x="364" y="405"/>
                </a:cubicBezTo>
                <a:cubicBezTo>
                  <a:pt x="373" y="405"/>
                  <a:pt x="380" y="402"/>
                  <a:pt x="387" y="396"/>
                </a:cubicBezTo>
                <a:cubicBezTo>
                  <a:pt x="393" y="389"/>
                  <a:pt x="396" y="382"/>
                  <a:pt x="396" y="373"/>
                </a:cubicBezTo>
                <a:cubicBezTo>
                  <a:pt x="396" y="364"/>
                  <a:pt x="393" y="356"/>
                  <a:pt x="387" y="350"/>
                </a:cubicBezTo>
                <a:cubicBezTo>
                  <a:pt x="380" y="343"/>
                  <a:pt x="373" y="340"/>
                  <a:pt x="364" y="340"/>
                </a:cubicBezTo>
                <a:close/>
                <a:moveTo>
                  <a:pt x="47" y="195"/>
                </a:moveTo>
                <a:cubicBezTo>
                  <a:pt x="34" y="195"/>
                  <a:pt x="23" y="200"/>
                  <a:pt x="14" y="209"/>
                </a:cubicBezTo>
                <a:cubicBezTo>
                  <a:pt x="4" y="218"/>
                  <a:pt x="0" y="229"/>
                  <a:pt x="0" y="242"/>
                </a:cubicBezTo>
                <a:cubicBezTo>
                  <a:pt x="0" y="255"/>
                  <a:pt x="4" y="266"/>
                  <a:pt x="14" y="275"/>
                </a:cubicBezTo>
                <a:cubicBezTo>
                  <a:pt x="23" y="284"/>
                  <a:pt x="34" y="289"/>
                  <a:pt x="47" y="289"/>
                </a:cubicBezTo>
                <a:cubicBezTo>
                  <a:pt x="59" y="289"/>
                  <a:pt x="70" y="284"/>
                  <a:pt x="80" y="275"/>
                </a:cubicBezTo>
                <a:cubicBezTo>
                  <a:pt x="89" y="266"/>
                  <a:pt x="93" y="255"/>
                  <a:pt x="93" y="242"/>
                </a:cubicBezTo>
                <a:cubicBezTo>
                  <a:pt x="93" y="229"/>
                  <a:pt x="89" y="218"/>
                  <a:pt x="80" y="209"/>
                </a:cubicBezTo>
                <a:cubicBezTo>
                  <a:pt x="70" y="200"/>
                  <a:pt x="59" y="195"/>
                  <a:pt x="47" y="195"/>
                </a:cubicBezTo>
                <a:close/>
                <a:moveTo>
                  <a:pt x="233" y="391"/>
                </a:moveTo>
                <a:cubicBezTo>
                  <a:pt x="223" y="391"/>
                  <a:pt x="214" y="395"/>
                  <a:pt x="207" y="402"/>
                </a:cubicBezTo>
                <a:cubicBezTo>
                  <a:pt x="199" y="410"/>
                  <a:pt x="196" y="418"/>
                  <a:pt x="196" y="429"/>
                </a:cubicBezTo>
                <a:cubicBezTo>
                  <a:pt x="196" y="439"/>
                  <a:pt x="199" y="448"/>
                  <a:pt x="207" y="455"/>
                </a:cubicBezTo>
                <a:cubicBezTo>
                  <a:pt x="214" y="462"/>
                  <a:pt x="223" y="466"/>
                  <a:pt x="233" y="466"/>
                </a:cubicBezTo>
                <a:cubicBezTo>
                  <a:pt x="243" y="466"/>
                  <a:pt x="252" y="462"/>
                  <a:pt x="259" y="455"/>
                </a:cubicBezTo>
                <a:cubicBezTo>
                  <a:pt x="267" y="448"/>
                  <a:pt x="270" y="439"/>
                  <a:pt x="270" y="429"/>
                </a:cubicBezTo>
                <a:cubicBezTo>
                  <a:pt x="270" y="418"/>
                  <a:pt x="267" y="410"/>
                  <a:pt x="259" y="402"/>
                </a:cubicBezTo>
                <a:cubicBezTo>
                  <a:pt x="252" y="395"/>
                  <a:pt x="243" y="391"/>
                  <a:pt x="233" y="391"/>
                </a:cubicBezTo>
                <a:close/>
                <a:moveTo>
                  <a:pt x="103" y="331"/>
                </a:moveTo>
                <a:cubicBezTo>
                  <a:pt x="91" y="331"/>
                  <a:pt x="81" y="335"/>
                  <a:pt x="73" y="343"/>
                </a:cubicBezTo>
                <a:cubicBezTo>
                  <a:pt x="65" y="351"/>
                  <a:pt x="61" y="361"/>
                  <a:pt x="61" y="373"/>
                </a:cubicBezTo>
                <a:cubicBezTo>
                  <a:pt x="61" y="384"/>
                  <a:pt x="65" y="394"/>
                  <a:pt x="73" y="402"/>
                </a:cubicBezTo>
                <a:cubicBezTo>
                  <a:pt x="81" y="411"/>
                  <a:pt x="91" y="415"/>
                  <a:pt x="103" y="415"/>
                </a:cubicBezTo>
                <a:cubicBezTo>
                  <a:pt x="114" y="415"/>
                  <a:pt x="124" y="411"/>
                  <a:pt x="132" y="402"/>
                </a:cubicBezTo>
                <a:cubicBezTo>
                  <a:pt x="140" y="394"/>
                  <a:pt x="144" y="384"/>
                  <a:pt x="144" y="373"/>
                </a:cubicBezTo>
                <a:cubicBezTo>
                  <a:pt x="144" y="361"/>
                  <a:pt x="140" y="351"/>
                  <a:pt x="132" y="343"/>
                </a:cubicBezTo>
                <a:cubicBezTo>
                  <a:pt x="124" y="335"/>
                  <a:pt x="114" y="331"/>
                  <a:pt x="103" y="33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1350">
              <a:solidFill>
                <a:srgbClr val="000000"/>
              </a:solidFill>
            </a:endParaRPr>
          </a:p>
        </p:txBody>
      </p:sp>
      <p:sp>
        <p:nvSpPr>
          <p:cNvPr id="18" name="Freeform 17"/>
          <p:cNvSpPr>
            <a:spLocks noEditPoints="1"/>
          </p:cNvSpPr>
          <p:nvPr/>
        </p:nvSpPr>
        <p:spPr bwMode="auto">
          <a:xfrm>
            <a:off x="1751558" y="3647337"/>
            <a:ext cx="971551" cy="840278"/>
          </a:xfrm>
          <a:custGeom>
            <a:avLst/>
            <a:gdLst>
              <a:gd name="T0" fmla="*/ 347 w 448"/>
              <a:gd name="T1" fmla="*/ 95 h 466"/>
              <a:gd name="T2" fmla="*/ 347 w 448"/>
              <a:gd name="T3" fmla="*/ 128 h 466"/>
              <a:gd name="T4" fmla="*/ 380 w 448"/>
              <a:gd name="T5" fmla="*/ 128 h 466"/>
              <a:gd name="T6" fmla="*/ 380 w 448"/>
              <a:gd name="T7" fmla="*/ 95 h 466"/>
              <a:gd name="T8" fmla="*/ 420 w 448"/>
              <a:gd name="T9" fmla="*/ 214 h 466"/>
              <a:gd name="T10" fmla="*/ 392 w 448"/>
              <a:gd name="T11" fmla="*/ 242 h 466"/>
              <a:gd name="T12" fmla="*/ 420 w 448"/>
              <a:gd name="T13" fmla="*/ 270 h 466"/>
              <a:gd name="T14" fmla="*/ 448 w 448"/>
              <a:gd name="T15" fmla="*/ 242 h 466"/>
              <a:gd name="T16" fmla="*/ 420 w 448"/>
              <a:gd name="T17" fmla="*/ 214 h 466"/>
              <a:gd name="T18" fmla="*/ 193 w 448"/>
              <a:gd name="T19" fmla="*/ 16 h 466"/>
              <a:gd name="T20" fmla="*/ 193 w 448"/>
              <a:gd name="T21" fmla="*/ 95 h 466"/>
              <a:gd name="T22" fmla="*/ 273 w 448"/>
              <a:gd name="T23" fmla="*/ 95 h 466"/>
              <a:gd name="T24" fmla="*/ 273 w 448"/>
              <a:gd name="T25" fmla="*/ 16 h 466"/>
              <a:gd name="T26" fmla="*/ 103 w 448"/>
              <a:gd name="T27" fmla="*/ 60 h 466"/>
              <a:gd name="T28" fmla="*/ 51 w 448"/>
              <a:gd name="T29" fmla="*/ 111 h 466"/>
              <a:gd name="T30" fmla="*/ 103 w 448"/>
              <a:gd name="T31" fmla="*/ 163 h 466"/>
              <a:gd name="T32" fmla="*/ 154 w 448"/>
              <a:gd name="T33" fmla="*/ 111 h 466"/>
              <a:gd name="T34" fmla="*/ 103 w 448"/>
              <a:gd name="T35" fmla="*/ 60 h 466"/>
              <a:gd name="T36" fmla="*/ 341 w 448"/>
              <a:gd name="T37" fmla="*/ 350 h 466"/>
              <a:gd name="T38" fmla="*/ 341 w 448"/>
              <a:gd name="T39" fmla="*/ 396 h 466"/>
              <a:gd name="T40" fmla="*/ 387 w 448"/>
              <a:gd name="T41" fmla="*/ 396 h 466"/>
              <a:gd name="T42" fmla="*/ 387 w 448"/>
              <a:gd name="T43" fmla="*/ 350 h 466"/>
              <a:gd name="T44" fmla="*/ 47 w 448"/>
              <a:gd name="T45" fmla="*/ 195 h 466"/>
              <a:gd name="T46" fmla="*/ 0 w 448"/>
              <a:gd name="T47" fmla="*/ 242 h 466"/>
              <a:gd name="T48" fmla="*/ 47 w 448"/>
              <a:gd name="T49" fmla="*/ 289 h 466"/>
              <a:gd name="T50" fmla="*/ 93 w 448"/>
              <a:gd name="T51" fmla="*/ 242 h 466"/>
              <a:gd name="T52" fmla="*/ 47 w 448"/>
              <a:gd name="T53" fmla="*/ 195 h 466"/>
              <a:gd name="T54" fmla="*/ 207 w 448"/>
              <a:gd name="T55" fmla="*/ 402 h 466"/>
              <a:gd name="T56" fmla="*/ 207 w 448"/>
              <a:gd name="T57" fmla="*/ 455 h 466"/>
              <a:gd name="T58" fmla="*/ 259 w 448"/>
              <a:gd name="T59" fmla="*/ 455 h 466"/>
              <a:gd name="T60" fmla="*/ 259 w 448"/>
              <a:gd name="T61" fmla="*/ 402 h 466"/>
              <a:gd name="T62" fmla="*/ 103 w 448"/>
              <a:gd name="T63" fmla="*/ 331 h 466"/>
              <a:gd name="T64" fmla="*/ 61 w 448"/>
              <a:gd name="T65" fmla="*/ 373 h 466"/>
              <a:gd name="T66" fmla="*/ 103 w 448"/>
              <a:gd name="T67" fmla="*/ 415 h 466"/>
              <a:gd name="T68" fmla="*/ 144 w 448"/>
              <a:gd name="T69" fmla="*/ 373 h 466"/>
              <a:gd name="T70" fmla="*/ 103 w 448"/>
              <a:gd name="T71" fmla="*/ 33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8" h="466">
                <a:moveTo>
                  <a:pt x="364" y="88"/>
                </a:moveTo>
                <a:cubicBezTo>
                  <a:pt x="357" y="88"/>
                  <a:pt x="352" y="90"/>
                  <a:pt x="347" y="95"/>
                </a:cubicBezTo>
                <a:cubicBezTo>
                  <a:pt x="343" y="100"/>
                  <a:pt x="340" y="105"/>
                  <a:pt x="340" y="111"/>
                </a:cubicBezTo>
                <a:cubicBezTo>
                  <a:pt x="340" y="118"/>
                  <a:pt x="343" y="123"/>
                  <a:pt x="347" y="128"/>
                </a:cubicBezTo>
                <a:cubicBezTo>
                  <a:pt x="352" y="132"/>
                  <a:pt x="357" y="135"/>
                  <a:pt x="364" y="135"/>
                </a:cubicBezTo>
                <a:cubicBezTo>
                  <a:pt x="370" y="135"/>
                  <a:pt x="376" y="132"/>
                  <a:pt x="380" y="128"/>
                </a:cubicBezTo>
                <a:cubicBezTo>
                  <a:pt x="385" y="123"/>
                  <a:pt x="387" y="118"/>
                  <a:pt x="387" y="111"/>
                </a:cubicBezTo>
                <a:cubicBezTo>
                  <a:pt x="387" y="105"/>
                  <a:pt x="385" y="100"/>
                  <a:pt x="380" y="95"/>
                </a:cubicBezTo>
                <a:cubicBezTo>
                  <a:pt x="376" y="90"/>
                  <a:pt x="370" y="88"/>
                  <a:pt x="364" y="88"/>
                </a:cubicBezTo>
                <a:close/>
                <a:moveTo>
                  <a:pt x="420" y="214"/>
                </a:moveTo>
                <a:cubicBezTo>
                  <a:pt x="412" y="214"/>
                  <a:pt x="405" y="217"/>
                  <a:pt x="400" y="222"/>
                </a:cubicBezTo>
                <a:cubicBezTo>
                  <a:pt x="394" y="228"/>
                  <a:pt x="392" y="234"/>
                  <a:pt x="392" y="242"/>
                </a:cubicBezTo>
                <a:cubicBezTo>
                  <a:pt x="392" y="250"/>
                  <a:pt x="394" y="256"/>
                  <a:pt x="400" y="262"/>
                </a:cubicBezTo>
                <a:cubicBezTo>
                  <a:pt x="405" y="267"/>
                  <a:pt x="412" y="270"/>
                  <a:pt x="420" y="270"/>
                </a:cubicBezTo>
                <a:cubicBezTo>
                  <a:pt x="427" y="270"/>
                  <a:pt x="434" y="267"/>
                  <a:pt x="439" y="262"/>
                </a:cubicBezTo>
                <a:cubicBezTo>
                  <a:pt x="445" y="256"/>
                  <a:pt x="448" y="250"/>
                  <a:pt x="448" y="242"/>
                </a:cubicBezTo>
                <a:cubicBezTo>
                  <a:pt x="448" y="234"/>
                  <a:pt x="445" y="228"/>
                  <a:pt x="439" y="222"/>
                </a:cubicBezTo>
                <a:cubicBezTo>
                  <a:pt x="434" y="217"/>
                  <a:pt x="427" y="214"/>
                  <a:pt x="420" y="214"/>
                </a:cubicBezTo>
                <a:close/>
                <a:moveTo>
                  <a:pt x="233" y="0"/>
                </a:moveTo>
                <a:cubicBezTo>
                  <a:pt x="218" y="0"/>
                  <a:pt x="204" y="5"/>
                  <a:pt x="193" y="16"/>
                </a:cubicBezTo>
                <a:cubicBezTo>
                  <a:pt x="183" y="27"/>
                  <a:pt x="177" y="40"/>
                  <a:pt x="177" y="56"/>
                </a:cubicBezTo>
                <a:cubicBezTo>
                  <a:pt x="177" y="71"/>
                  <a:pt x="183" y="84"/>
                  <a:pt x="193" y="95"/>
                </a:cubicBezTo>
                <a:cubicBezTo>
                  <a:pt x="204" y="106"/>
                  <a:pt x="218" y="111"/>
                  <a:pt x="233" y="111"/>
                </a:cubicBezTo>
                <a:cubicBezTo>
                  <a:pt x="249" y="111"/>
                  <a:pt x="262" y="106"/>
                  <a:pt x="273" y="95"/>
                </a:cubicBezTo>
                <a:cubicBezTo>
                  <a:pt x="284" y="84"/>
                  <a:pt x="289" y="71"/>
                  <a:pt x="289" y="56"/>
                </a:cubicBezTo>
                <a:cubicBezTo>
                  <a:pt x="289" y="40"/>
                  <a:pt x="284" y="27"/>
                  <a:pt x="273" y="16"/>
                </a:cubicBezTo>
                <a:cubicBezTo>
                  <a:pt x="262" y="5"/>
                  <a:pt x="249" y="0"/>
                  <a:pt x="233" y="0"/>
                </a:cubicBezTo>
                <a:close/>
                <a:moveTo>
                  <a:pt x="103" y="60"/>
                </a:moveTo>
                <a:cubicBezTo>
                  <a:pt x="88" y="60"/>
                  <a:pt x="76" y="65"/>
                  <a:pt x="66" y="75"/>
                </a:cubicBezTo>
                <a:cubicBezTo>
                  <a:pt x="56" y="85"/>
                  <a:pt x="51" y="97"/>
                  <a:pt x="51" y="111"/>
                </a:cubicBezTo>
                <a:cubicBezTo>
                  <a:pt x="51" y="126"/>
                  <a:pt x="56" y="138"/>
                  <a:pt x="66" y="148"/>
                </a:cubicBezTo>
                <a:cubicBezTo>
                  <a:pt x="76" y="158"/>
                  <a:pt x="88" y="163"/>
                  <a:pt x="103" y="163"/>
                </a:cubicBezTo>
                <a:cubicBezTo>
                  <a:pt x="117" y="163"/>
                  <a:pt x="129" y="158"/>
                  <a:pt x="139" y="148"/>
                </a:cubicBezTo>
                <a:cubicBezTo>
                  <a:pt x="149" y="138"/>
                  <a:pt x="154" y="126"/>
                  <a:pt x="154" y="111"/>
                </a:cubicBezTo>
                <a:cubicBezTo>
                  <a:pt x="154" y="97"/>
                  <a:pt x="149" y="85"/>
                  <a:pt x="139" y="75"/>
                </a:cubicBezTo>
                <a:cubicBezTo>
                  <a:pt x="129" y="65"/>
                  <a:pt x="117" y="60"/>
                  <a:pt x="103" y="60"/>
                </a:cubicBezTo>
                <a:close/>
                <a:moveTo>
                  <a:pt x="364" y="340"/>
                </a:moveTo>
                <a:cubicBezTo>
                  <a:pt x="355" y="340"/>
                  <a:pt x="347" y="343"/>
                  <a:pt x="341" y="350"/>
                </a:cubicBezTo>
                <a:cubicBezTo>
                  <a:pt x="334" y="356"/>
                  <a:pt x="331" y="364"/>
                  <a:pt x="331" y="373"/>
                </a:cubicBezTo>
                <a:cubicBezTo>
                  <a:pt x="331" y="382"/>
                  <a:pt x="334" y="389"/>
                  <a:pt x="341" y="396"/>
                </a:cubicBezTo>
                <a:cubicBezTo>
                  <a:pt x="347" y="402"/>
                  <a:pt x="355" y="405"/>
                  <a:pt x="364" y="405"/>
                </a:cubicBezTo>
                <a:cubicBezTo>
                  <a:pt x="373" y="405"/>
                  <a:pt x="380" y="402"/>
                  <a:pt x="387" y="396"/>
                </a:cubicBezTo>
                <a:cubicBezTo>
                  <a:pt x="393" y="389"/>
                  <a:pt x="396" y="382"/>
                  <a:pt x="396" y="373"/>
                </a:cubicBezTo>
                <a:cubicBezTo>
                  <a:pt x="396" y="364"/>
                  <a:pt x="393" y="356"/>
                  <a:pt x="387" y="350"/>
                </a:cubicBezTo>
                <a:cubicBezTo>
                  <a:pt x="380" y="343"/>
                  <a:pt x="373" y="340"/>
                  <a:pt x="364" y="340"/>
                </a:cubicBezTo>
                <a:close/>
                <a:moveTo>
                  <a:pt x="47" y="195"/>
                </a:moveTo>
                <a:cubicBezTo>
                  <a:pt x="34" y="195"/>
                  <a:pt x="23" y="200"/>
                  <a:pt x="14" y="209"/>
                </a:cubicBezTo>
                <a:cubicBezTo>
                  <a:pt x="4" y="218"/>
                  <a:pt x="0" y="229"/>
                  <a:pt x="0" y="242"/>
                </a:cubicBezTo>
                <a:cubicBezTo>
                  <a:pt x="0" y="255"/>
                  <a:pt x="4" y="266"/>
                  <a:pt x="14" y="275"/>
                </a:cubicBezTo>
                <a:cubicBezTo>
                  <a:pt x="23" y="284"/>
                  <a:pt x="34" y="289"/>
                  <a:pt x="47" y="289"/>
                </a:cubicBezTo>
                <a:cubicBezTo>
                  <a:pt x="59" y="289"/>
                  <a:pt x="70" y="284"/>
                  <a:pt x="80" y="275"/>
                </a:cubicBezTo>
                <a:cubicBezTo>
                  <a:pt x="89" y="266"/>
                  <a:pt x="93" y="255"/>
                  <a:pt x="93" y="242"/>
                </a:cubicBezTo>
                <a:cubicBezTo>
                  <a:pt x="93" y="229"/>
                  <a:pt x="89" y="218"/>
                  <a:pt x="80" y="209"/>
                </a:cubicBezTo>
                <a:cubicBezTo>
                  <a:pt x="70" y="200"/>
                  <a:pt x="59" y="195"/>
                  <a:pt x="47" y="195"/>
                </a:cubicBezTo>
                <a:close/>
                <a:moveTo>
                  <a:pt x="233" y="391"/>
                </a:moveTo>
                <a:cubicBezTo>
                  <a:pt x="223" y="391"/>
                  <a:pt x="214" y="395"/>
                  <a:pt x="207" y="402"/>
                </a:cubicBezTo>
                <a:cubicBezTo>
                  <a:pt x="199" y="410"/>
                  <a:pt x="196" y="418"/>
                  <a:pt x="196" y="429"/>
                </a:cubicBezTo>
                <a:cubicBezTo>
                  <a:pt x="196" y="439"/>
                  <a:pt x="199" y="448"/>
                  <a:pt x="207" y="455"/>
                </a:cubicBezTo>
                <a:cubicBezTo>
                  <a:pt x="214" y="462"/>
                  <a:pt x="223" y="466"/>
                  <a:pt x="233" y="466"/>
                </a:cubicBezTo>
                <a:cubicBezTo>
                  <a:pt x="243" y="466"/>
                  <a:pt x="252" y="462"/>
                  <a:pt x="259" y="455"/>
                </a:cubicBezTo>
                <a:cubicBezTo>
                  <a:pt x="267" y="448"/>
                  <a:pt x="270" y="439"/>
                  <a:pt x="270" y="429"/>
                </a:cubicBezTo>
                <a:cubicBezTo>
                  <a:pt x="270" y="418"/>
                  <a:pt x="267" y="410"/>
                  <a:pt x="259" y="402"/>
                </a:cubicBezTo>
                <a:cubicBezTo>
                  <a:pt x="252" y="395"/>
                  <a:pt x="243" y="391"/>
                  <a:pt x="233" y="391"/>
                </a:cubicBezTo>
                <a:close/>
                <a:moveTo>
                  <a:pt x="103" y="331"/>
                </a:moveTo>
                <a:cubicBezTo>
                  <a:pt x="91" y="331"/>
                  <a:pt x="81" y="335"/>
                  <a:pt x="73" y="343"/>
                </a:cubicBezTo>
                <a:cubicBezTo>
                  <a:pt x="65" y="351"/>
                  <a:pt x="61" y="361"/>
                  <a:pt x="61" y="373"/>
                </a:cubicBezTo>
                <a:cubicBezTo>
                  <a:pt x="61" y="384"/>
                  <a:pt x="65" y="394"/>
                  <a:pt x="73" y="402"/>
                </a:cubicBezTo>
                <a:cubicBezTo>
                  <a:pt x="81" y="411"/>
                  <a:pt x="91" y="415"/>
                  <a:pt x="103" y="415"/>
                </a:cubicBezTo>
                <a:cubicBezTo>
                  <a:pt x="114" y="415"/>
                  <a:pt x="124" y="411"/>
                  <a:pt x="132" y="402"/>
                </a:cubicBezTo>
                <a:cubicBezTo>
                  <a:pt x="140" y="394"/>
                  <a:pt x="144" y="384"/>
                  <a:pt x="144" y="373"/>
                </a:cubicBezTo>
                <a:cubicBezTo>
                  <a:pt x="144" y="361"/>
                  <a:pt x="140" y="351"/>
                  <a:pt x="132" y="343"/>
                </a:cubicBezTo>
                <a:cubicBezTo>
                  <a:pt x="124" y="335"/>
                  <a:pt x="114" y="331"/>
                  <a:pt x="103" y="33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1350">
              <a:solidFill>
                <a:srgbClr val="000000"/>
              </a:solidFill>
            </a:endParaRPr>
          </a:p>
        </p:txBody>
      </p:sp>
      <p:sp>
        <p:nvSpPr>
          <p:cNvPr id="19" name="Freeform 18"/>
          <p:cNvSpPr>
            <a:spLocks noEditPoints="1"/>
          </p:cNvSpPr>
          <p:nvPr/>
        </p:nvSpPr>
        <p:spPr bwMode="auto">
          <a:xfrm>
            <a:off x="1783753" y="1967754"/>
            <a:ext cx="939356" cy="824116"/>
          </a:xfrm>
          <a:custGeom>
            <a:avLst/>
            <a:gdLst>
              <a:gd name="T0" fmla="*/ 347 w 448"/>
              <a:gd name="T1" fmla="*/ 95 h 466"/>
              <a:gd name="T2" fmla="*/ 347 w 448"/>
              <a:gd name="T3" fmla="*/ 128 h 466"/>
              <a:gd name="T4" fmla="*/ 380 w 448"/>
              <a:gd name="T5" fmla="*/ 128 h 466"/>
              <a:gd name="T6" fmla="*/ 380 w 448"/>
              <a:gd name="T7" fmla="*/ 95 h 466"/>
              <a:gd name="T8" fmla="*/ 420 w 448"/>
              <a:gd name="T9" fmla="*/ 214 h 466"/>
              <a:gd name="T10" fmla="*/ 392 w 448"/>
              <a:gd name="T11" fmla="*/ 242 h 466"/>
              <a:gd name="T12" fmla="*/ 420 w 448"/>
              <a:gd name="T13" fmla="*/ 270 h 466"/>
              <a:gd name="T14" fmla="*/ 448 w 448"/>
              <a:gd name="T15" fmla="*/ 242 h 466"/>
              <a:gd name="T16" fmla="*/ 420 w 448"/>
              <a:gd name="T17" fmla="*/ 214 h 466"/>
              <a:gd name="T18" fmla="*/ 193 w 448"/>
              <a:gd name="T19" fmla="*/ 16 h 466"/>
              <a:gd name="T20" fmla="*/ 193 w 448"/>
              <a:gd name="T21" fmla="*/ 95 h 466"/>
              <a:gd name="T22" fmla="*/ 273 w 448"/>
              <a:gd name="T23" fmla="*/ 95 h 466"/>
              <a:gd name="T24" fmla="*/ 273 w 448"/>
              <a:gd name="T25" fmla="*/ 16 h 466"/>
              <a:gd name="T26" fmla="*/ 103 w 448"/>
              <a:gd name="T27" fmla="*/ 60 h 466"/>
              <a:gd name="T28" fmla="*/ 51 w 448"/>
              <a:gd name="T29" fmla="*/ 111 h 466"/>
              <a:gd name="T30" fmla="*/ 103 w 448"/>
              <a:gd name="T31" fmla="*/ 163 h 466"/>
              <a:gd name="T32" fmla="*/ 154 w 448"/>
              <a:gd name="T33" fmla="*/ 111 h 466"/>
              <a:gd name="T34" fmla="*/ 103 w 448"/>
              <a:gd name="T35" fmla="*/ 60 h 466"/>
              <a:gd name="T36" fmla="*/ 341 w 448"/>
              <a:gd name="T37" fmla="*/ 350 h 466"/>
              <a:gd name="T38" fmla="*/ 341 w 448"/>
              <a:gd name="T39" fmla="*/ 396 h 466"/>
              <a:gd name="T40" fmla="*/ 387 w 448"/>
              <a:gd name="T41" fmla="*/ 396 h 466"/>
              <a:gd name="T42" fmla="*/ 387 w 448"/>
              <a:gd name="T43" fmla="*/ 350 h 466"/>
              <a:gd name="T44" fmla="*/ 47 w 448"/>
              <a:gd name="T45" fmla="*/ 195 h 466"/>
              <a:gd name="T46" fmla="*/ 0 w 448"/>
              <a:gd name="T47" fmla="*/ 242 h 466"/>
              <a:gd name="T48" fmla="*/ 47 w 448"/>
              <a:gd name="T49" fmla="*/ 289 h 466"/>
              <a:gd name="T50" fmla="*/ 93 w 448"/>
              <a:gd name="T51" fmla="*/ 242 h 466"/>
              <a:gd name="T52" fmla="*/ 47 w 448"/>
              <a:gd name="T53" fmla="*/ 195 h 466"/>
              <a:gd name="T54" fmla="*/ 207 w 448"/>
              <a:gd name="T55" fmla="*/ 402 h 466"/>
              <a:gd name="T56" fmla="*/ 207 w 448"/>
              <a:gd name="T57" fmla="*/ 455 h 466"/>
              <a:gd name="T58" fmla="*/ 259 w 448"/>
              <a:gd name="T59" fmla="*/ 455 h 466"/>
              <a:gd name="T60" fmla="*/ 259 w 448"/>
              <a:gd name="T61" fmla="*/ 402 h 466"/>
              <a:gd name="T62" fmla="*/ 103 w 448"/>
              <a:gd name="T63" fmla="*/ 331 h 466"/>
              <a:gd name="T64" fmla="*/ 61 w 448"/>
              <a:gd name="T65" fmla="*/ 373 h 466"/>
              <a:gd name="T66" fmla="*/ 103 w 448"/>
              <a:gd name="T67" fmla="*/ 415 h 466"/>
              <a:gd name="T68" fmla="*/ 144 w 448"/>
              <a:gd name="T69" fmla="*/ 373 h 466"/>
              <a:gd name="T70" fmla="*/ 103 w 448"/>
              <a:gd name="T71" fmla="*/ 33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8" h="466">
                <a:moveTo>
                  <a:pt x="364" y="88"/>
                </a:moveTo>
                <a:cubicBezTo>
                  <a:pt x="357" y="88"/>
                  <a:pt x="352" y="90"/>
                  <a:pt x="347" y="95"/>
                </a:cubicBezTo>
                <a:cubicBezTo>
                  <a:pt x="343" y="100"/>
                  <a:pt x="340" y="105"/>
                  <a:pt x="340" y="111"/>
                </a:cubicBezTo>
                <a:cubicBezTo>
                  <a:pt x="340" y="118"/>
                  <a:pt x="343" y="123"/>
                  <a:pt x="347" y="128"/>
                </a:cubicBezTo>
                <a:cubicBezTo>
                  <a:pt x="352" y="132"/>
                  <a:pt x="357" y="135"/>
                  <a:pt x="364" y="135"/>
                </a:cubicBezTo>
                <a:cubicBezTo>
                  <a:pt x="370" y="135"/>
                  <a:pt x="376" y="132"/>
                  <a:pt x="380" y="128"/>
                </a:cubicBezTo>
                <a:cubicBezTo>
                  <a:pt x="385" y="123"/>
                  <a:pt x="387" y="118"/>
                  <a:pt x="387" y="111"/>
                </a:cubicBezTo>
                <a:cubicBezTo>
                  <a:pt x="387" y="105"/>
                  <a:pt x="385" y="100"/>
                  <a:pt x="380" y="95"/>
                </a:cubicBezTo>
                <a:cubicBezTo>
                  <a:pt x="376" y="90"/>
                  <a:pt x="370" y="88"/>
                  <a:pt x="364" y="88"/>
                </a:cubicBezTo>
                <a:close/>
                <a:moveTo>
                  <a:pt x="420" y="214"/>
                </a:moveTo>
                <a:cubicBezTo>
                  <a:pt x="412" y="214"/>
                  <a:pt x="405" y="217"/>
                  <a:pt x="400" y="222"/>
                </a:cubicBezTo>
                <a:cubicBezTo>
                  <a:pt x="394" y="228"/>
                  <a:pt x="392" y="234"/>
                  <a:pt x="392" y="242"/>
                </a:cubicBezTo>
                <a:cubicBezTo>
                  <a:pt x="392" y="250"/>
                  <a:pt x="394" y="256"/>
                  <a:pt x="400" y="262"/>
                </a:cubicBezTo>
                <a:cubicBezTo>
                  <a:pt x="405" y="267"/>
                  <a:pt x="412" y="270"/>
                  <a:pt x="420" y="270"/>
                </a:cubicBezTo>
                <a:cubicBezTo>
                  <a:pt x="427" y="270"/>
                  <a:pt x="434" y="267"/>
                  <a:pt x="439" y="262"/>
                </a:cubicBezTo>
                <a:cubicBezTo>
                  <a:pt x="445" y="256"/>
                  <a:pt x="448" y="250"/>
                  <a:pt x="448" y="242"/>
                </a:cubicBezTo>
                <a:cubicBezTo>
                  <a:pt x="448" y="234"/>
                  <a:pt x="445" y="228"/>
                  <a:pt x="439" y="222"/>
                </a:cubicBezTo>
                <a:cubicBezTo>
                  <a:pt x="434" y="217"/>
                  <a:pt x="427" y="214"/>
                  <a:pt x="420" y="214"/>
                </a:cubicBezTo>
                <a:close/>
                <a:moveTo>
                  <a:pt x="233" y="0"/>
                </a:moveTo>
                <a:cubicBezTo>
                  <a:pt x="218" y="0"/>
                  <a:pt x="204" y="5"/>
                  <a:pt x="193" y="16"/>
                </a:cubicBezTo>
                <a:cubicBezTo>
                  <a:pt x="183" y="27"/>
                  <a:pt x="177" y="40"/>
                  <a:pt x="177" y="56"/>
                </a:cubicBezTo>
                <a:cubicBezTo>
                  <a:pt x="177" y="71"/>
                  <a:pt x="183" y="84"/>
                  <a:pt x="193" y="95"/>
                </a:cubicBezTo>
                <a:cubicBezTo>
                  <a:pt x="204" y="106"/>
                  <a:pt x="218" y="111"/>
                  <a:pt x="233" y="111"/>
                </a:cubicBezTo>
                <a:cubicBezTo>
                  <a:pt x="249" y="111"/>
                  <a:pt x="262" y="106"/>
                  <a:pt x="273" y="95"/>
                </a:cubicBezTo>
                <a:cubicBezTo>
                  <a:pt x="284" y="84"/>
                  <a:pt x="289" y="71"/>
                  <a:pt x="289" y="56"/>
                </a:cubicBezTo>
                <a:cubicBezTo>
                  <a:pt x="289" y="40"/>
                  <a:pt x="284" y="27"/>
                  <a:pt x="273" y="16"/>
                </a:cubicBezTo>
                <a:cubicBezTo>
                  <a:pt x="262" y="5"/>
                  <a:pt x="249" y="0"/>
                  <a:pt x="233" y="0"/>
                </a:cubicBezTo>
                <a:close/>
                <a:moveTo>
                  <a:pt x="103" y="60"/>
                </a:moveTo>
                <a:cubicBezTo>
                  <a:pt x="88" y="60"/>
                  <a:pt x="76" y="65"/>
                  <a:pt x="66" y="75"/>
                </a:cubicBezTo>
                <a:cubicBezTo>
                  <a:pt x="56" y="85"/>
                  <a:pt x="51" y="97"/>
                  <a:pt x="51" y="111"/>
                </a:cubicBezTo>
                <a:cubicBezTo>
                  <a:pt x="51" y="126"/>
                  <a:pt x="56" y="138"/>
                  <a:pt x="66" y="148"/>
                </a:cubicBezTo>
                <a:cubicBezTo>
                  <a:pt x="76" y="158"/>
                  <a:pt x="88" y="163"/>
                  <a:pt x="103" y="163"/>
                </a:cubicBezTo>
                <a:cubicBezTo>
                  <a:pt x="117" y="163"/>
                  <a:pt x="129" y="158"/>
                  <a:pt x="139" y="148"/>
                </a:cubicBezTo>
                <a:cubicBezTo>
                  <a:pt x="149" y="138"/>
                  <a:pt x="154" y="126"/>
                  <a:pt x="154" y="111"/>
                </a:cubicBezTo>
                <a:cubicBezTo>
                  <a:pt x="154" y="97"/>
                  <a:pt x="149" y="85"/>
                  <a:pt x="139" y="75"/>
                </a:cubicBezTo>
                <a:cubicBezTo>
                  <a:pt x="129" y="65"/>
                  <a:pt x="117" y="60"/>
                  <a:pt x="103" y="60"/>
                </a:cubicBezTo>
                <a:close/>
                <a:moveTo>
                  <a:pt x="364" y="340"/>
                </a:moveTo>
                <a:cubicBezTo>
                  <a:pt x="355" y="340"/>
                  <a:pt x="347" y="343"/>
                  <a:pt x="341" y="350"/>
                </a:cubicBezTo>
                <a:cubicBezTo>
                  <a:pt x="334" y="356"/>
                  <a:pt x="331" y="364"/>
                  <a:pt x="331" y="373"/>
                </a:cubicBezTo>
                <a:cubicBezTo>
                  <a:pt x="331" y="382"/>
                  <a:pt x="334" y="389"/>
                  <a:pt x="341" y="396"/>
                </a:cubicBezTo>
                <a:cubicBezTo>
                  <a:pt x="347" y="402"/>
                  <a:pt x="355" y="405"/>
                  <a:pt x="364" y="405"/>
                </a:cubicBezTo>
                <a:cubicBezTo>
                  <a:pt x="373" y="405"/>
                  <a:pt x="380" y="402"/>
                  <a:pt x="387" y="396"/>
                </a:cubicBezTo>
                <a:cubicBezTo>
                  <a:pt x="393" y="389"/>
                  <a:pt x="396" y="382"/>
                  <a:pt x="396" y="373"/>
                </a:cubicBezTo>
                <a:cubicBezTo>
                  <a:pt x="396" y="364"/>
                  <a:pt x="393" y="356"/>
                  <a:pt x="387" y="350"/>
                </a:cubicBezTo>
                <a:cubicBezTo>
                  <a:pt x="380" y="343"/>
                  <a:pt x="373" y="340"/>
                  <a:pt x="364" y="340"/>
                </a:cubicBezTo>
                <a:close/>
                <a:moveTo>
                  <a:pt x="47" y="195"/>
                </a:moveTo>
                <a:cubicBezTo>
                  <a:pt x="34" y="195"/>
                  <a:pt x="23" y="200"/>
                  <a:pt x="14" y="209"/>
                </a:cubicBezTo>
                <a:cubicBezTo>
                  <a:pt x="4" y="218"/>
                  <a:pt x="0" y="229"/>
                  <a:pt x="0" y="242"/>
                </a:cubicBezTo>
                <a:cubicBezTo>
                  <a:pt x="0" y="255"/>
                  <a:pt x="4" y="266"/>
                  <a:pt x="14" y="275"/>
                </a:cubicBezTo>
                <a:cubicBezTo>
                  <a:pt x="23" y="284"/>
                  <a:pt x="34" y="289"/>
                  <a:pt x="47" y="289"/>
                </a:cubicBezTo>
                <a:cubicBezTo>
                  <a:pt x="59" y="289"/>
                  <a:pt x="70" y="284"/>
                  <a:pt x="80" y="275"/>
                </a:cubicBezTo>
                <a:cubicBezTo>
                  <a:pt x="89" y="266"/>
                  <a:pt x="93" y="255"/>
                  <a:pt x="93" y="242"/>
                </a:cubicBezTo>
                <a:cubicBezTo>
                  <a:pt x="93" y="229"/>
                  <a:pt x="89" y="218"/>
                  <a:pt x="80" y="209"/>
                </a:cubicBezTo>
                <a:cubicBezTo>
                  <a:pt x="70" y="200"/>
                  <a:pt x="59" y="195"/>
                  <a:pt x="47" y="195"/>
                </a:cubicBezTo>
                <a:close/>
                <a:moveTo>
                  <a:pt x="233" y="391"/>
                </a:moveTo>
                <a:cubicBezTo>
                  <a:pt x="223" y="391"/>
                  <a:pt x="214" y="395"/>
                  <a:pt x="207" y="402"/>
                </a:cubicBezTo>
                <a:cubicBezTo>
                  <a:pt x="199" y="410"/>
                  <a:pt x="196" y="418"/>
                  <a:pt x="196" y="429"/>
                </a:cubicBezTo>
                <a:cubicBezTo>
                  <a:pt x="196" y="439"/>
                  <a:pt x="199" y="448"/>
                  <a:pt x="207" y="455"/>
                </a:cubicBezTo>
                <a:cubicBezTo>
                  <a:pt x="214" y="462"/>
                  <a:pt x="223" y="466"/>
                  <a:pt x="233" y="466"/>
                </a:cubicBezTo>
                <a:cubicBezTo>
                  <a:pt x="243" y="466"/>
                  <a:pt x="252" y="462"/>
                  <a:pt x="259" y="455"/>
                </a:cubicBezTo>
                <a:cubicBezTo>
                  <a:pt x="267" y="448"/>
                  <a:pt x="270" y="439"/>
                  <a:pt x="270" y="429"/>
                </a:cubicBezTo>
                <a:cubicBezTo>
                  <a:pt x="270" y="418"/>
                  <a:pt x="267" y="410"/>
                  <a:pt x="259" y="402"/>
                </a:cubicBezTo>
                <a:cubicBezTo>
                  <a:pt x="252" y="395"/>
                  <a:pt x="243" y="391"/>
                  <a:pt x="233" y="391"/>
                </a:cubicBezTo>
                <a:close/>
                <a:moveTo>
                  <a:pt x="103" y="331"/>
                </a:moveTo>
                <a:cubicBezTo>
                  <a:pt x="91" y="331"/>
                  <a:pt x="81" y="335"/>
                  <a:pt x="73" y="343"/>
                </a:cubicBezTo>
                <a:cubicBezTo>
                  <a:pt x="65" y="351"/>
                  <a:pt x="61" y="361"/>
                  <a:pt x="61" y="373"/>
                </a:cubicBezTo>
                <a:cubicBezTo>
                  <a:pt x="61" y="384"/>
                  <a:pt x="65" y="394"/>
                  <a:pt x="73" y="402"/>
                </a:cubicBezTo>
                <a:cubicBezTo>
                  <a:pt x="81" y="411"/>
                  <a:pt x="91" y="415"/>
                  <a:pt x="103" y="415"/>
                </a:cubicBezTo>
                <a:cubicBezTo>
                  <a:pt x="114" y="415"/>
                  <a:pt x="124" y="411"/>
                  <a:pt x="132" y="402"/>
                </a:cubicBezTo>
                <a:cubicBezTo>
                  <a:pt x="140" y="394"/>
                  <a:pt x="144" y="384"/>
                  <a:pt x="144" y="373"/>
                </a:cubicBezTo>
                <a:cubicBezTo>
                  <a:pt x="144" y="361"/>
                  <a:pt x="140" y="351"/>
                  <a:pt x="132" y="343"/>
                </a:cubicBezTo>
                <a:cubicBezTo>
                  <a:pt x="124" y="335"/>
                  <a:pt x="114" y="331"/>
                  <a:pt x="103" y="33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sz="1350">
              <a:solidFill>
                <a:srgbClr val="000000"/>
              </a:solidFill>
            </a:endParaRPr>
          </a:p>
        </p:txBody>
      </p:sp>
      <p:sp>
        <p:nvSpPr>
          <p:cNvPr id="13" name="TextBox 12"/>
          <p:cNvSpPr txBox="1"/>
          <p:nvPr/>
        </p:nvSpPr>
        <p:spPr>
          <a:xfrm>
            <a:off x="1931282" y="2280847"/>
            <a:ext cx="791826" cy="225126"/>
          </a:xfrm>
          <a:prstGeom prst="rect">
            <a:avLst/>
          </a:prstGeom>
          <a:noFill/>
        </p:spPr>
        <p:txBody>
          <a:bodyPr wrap="square" rtlCol="0">
            <a:spAutoFit/>
          </a:bodyPr>
          <a:lstStyle/>
          <a:p>
            <a:r>
              <a:rPr lang="en-CA" sz="863" b="1" dirty="0">
                <a:solidFill>
                  <a:srgbClr val="000000"/>
                </a:solidFill>
                <a:latin typeface="Century Gothic" panose="020B0502020202020204" pitchFamily="34" charset="0"/>
              </a:rPr>
              <a:t>Responsive</a:t>
            </a:r>
          </a:p>
        </p:txBody>
      </p:sp>
      <p:sp>
        <p:nvSpPr>
          <p:cNvPr id="20" name="Rectangle 19"/>
          <p:cNvSpPr/>
          <p:nvPr/>
        </p:nvSpPr>
        <p:spPr>
          <a:xfrm>
            <a:off x="2124991" y="4799341"/>
            <a:ext cx="4741168" cy="361436"/>
          </a:xfrm>
          <a:prstGeom prst="rect">
            <a:avLst/>
          </a:prstGeom>
          <a:solidFill>
            <a:srgbClr val="31708D"/>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350" dirty="0">
                <a:solidFill>
                  <a:prstClr val="white"/>
                </a:solidFill>
                <a:latin typeface="Calibri" panose="020F0502020204030204" pitchFamily="34" charset="0"/>
              </a:rPr>
              <a:t>Enabling efficient data management and access</a:t>
            </a:r>
          </a:p>
        </p:txBody>
      </p:sp>
    </p:spTree>
    <p:extLst>
      <p:ext uri="{BB962C8B-B14F-4D97-AF65-F5344CB8AC3E}">
        <p14:creationId xmlns:p14="http://schemas.microsoft.com/office/powerpoint/2010/main" val="627345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1355173" y="1042507"/>
            <a:ext cx="4986338" cy="444500"/>
          </a:xfrm>
          <a:prstGeom prst="rect">
            <a:avLst/>
          </a:prstGeom>
        </p:spPr>
        <p:txBody>
          <a:bodyPr>
            <a:normAutofit fontScale="90000"/>
          </a:bodyPr>
          <a:lstStyle/>
          <a:p>
            <a:r>
              <a:rPr lang="en-CA" sz="2700" b="1" dirty="0"/>
              <a:t>Environment and Health (</a:t>
            </a:r>
            <a:r>
              <a:rPr lang="en-CA" sz="2700" b="1" dirty="0" err="1"/>
              <a:t>CanCHEC</a:t>
            </a:r>
            <a:r>
              <a:rPr lang="en-CA" sz="2700" b="1" dirty="0"/>
              <a:t>)</a:t>
            </a:r>
            <a:br>
              <a:rPr lang="en-CA" sz="2700" b="1" dirty="0"/>
            </a:br>
            <a:r>
              <a:rPr lang="en-CA" sz="2100" dirty="0"/>
              <a:t> </a:t>
            </a:r>
          </a:p>
        </p:txBody>
      </p:sp>
      <p:sp>
        <p:nvSpPr>
          <p:cNvPr id="7" name="Slide Number Placeholder 6"/>
          <p:cNvSpPr>
            <a:spLocks noGrp="1"/>
          </p:cNvSpPr>
          <p:nvPr>
            <p:ph type="sldNum" sz="quarter" idx="4294967295"/>
          </p:nvPr>
        </p:nvSpPr>
        <p:spPr>
          <a:xfrm>
            <a:off x="8567738" y="5256213"/>
            <a:ext cx="576262" cy="476250"/>
          </a:xfrm>
          <a:prstGeom prst="rect">
            <a:avLst/>
          </a:prstGeom>
        </p:spPr>
        <p:txBody>
          <a:bodyPr/>
          <a:lstStyle/>
          <a:p>
            <a:fld id="{5407DFD9-B144-4EC7-8D25-ABB0F3BA28F2}" type="slidenum">
              <a:rPr lang="en-CA" altLang="en-US" smtClean="0"/>
              <a:pPr/>
              <a:t>14</a:t>
            </a:fld>
            <a:endParaRPr lang="en-CA" altLang="en-US"/>
          </a:p>
        </p:txBody>
      </p:sp>
      <p:pic>
        <p:nvPicPr>
          <p:cNvPr id="10" name="Picture 9"/>
          <p:cNvPicPr>
            <a:picLocks noChangeAspect="1"/>
          </p:cNvPicPr>
          <p:nvPr/>
        </p:nvPicPr>
        <p:blipFill rotWithShape="1">
          <a:blip r:embed="rId3"/>
          <a:srcRect l="1386" t="2056" r="679" b="1646"/>
          <a:stretch/>
        </p:blipFill>
        <p:spPr>
          <a:xfrm>
            <a:off x="848395" y="1930411"/>
            <a:ext cx="4665240" cy="3631450"/>
          </a:xfrm>
          <a:prstGeom prst="rect">
            <a:avLst/>
          </a:prstGeom>
        </p:spPr>
      </p:pic>
      <p:graphicFrame>
        <p:nvGraphicFramePr>
          <p:cNvPr id="11" name="Table 10"/>
          <p:cNvGraphicFramePr>
            <a:graphicFrameLocks noGrp="1"/>
          </p:cNvGraphicFramePr>
          <p:nvPr>
            <p:extLst/>
          </p:nvPr>
        </p:nvGraphicFramePr>
        <p:xfrm>
          <a:off x="2512817" y="3861048"/>
          <a:ext cx="1552809" cy="1228644"/>
        </p:xfrm>
        <a:graphic>
          <a:graphicData uri="http://schemas.openxmlformats.org/drawingml/2006/table">
            <a:tbl>
              <a:tblPr firstRow="1" bandRow="1">
                <a:tableStyleId>{073A0DAA-6AF3-43AB-8588-CEC1D06C72B9}</a:tableStyleId>
              </a:tblPr>
              <a:tblGrid>
                <a:gridCol w="648072"/>
                <a:gridCol w="904737"/>
              </a:tblGrid>
              <a:tr h="395708">
                <a:tc>
                  <a:txBody>
                    <a:bodyPr/>
                    <a:lstStyle/>
                    <a:p>
                      <a:r>
                        <a:rPr lang="en-CA" sz="800" dirty="0" smtClean="0"/>
                        <a:t>Cause</a:t>
                      </a:r>
                      <a:r>
                        <a:rPr lang="en-CA" sz="800" baseline="0" dirty="0" smtClean="0"/>
                        <a:t> of </a:t>
                      </a:r>
                    </a:p>
                    <a:p>
                      <a:r>
                        <a:rPr lang="en-CA" sz="800" baseline="0" dirty="0" smtClean="0"/>
                        <a:t>death</a:t>
                      </a:r>
                      <a:endParaRPr lang="en-CA" sz="800" dirty="0"/>
                    </a:p>
                  </a:txBody>
                  <a:tcPr marL="68580" marR="68580" marT="34290" marB="34290"/>
                </a:tc>
                <a:tc>
                  <a:txBody>
                    <a:bodyPr/>
                    <a:lstStyle/>
                    <a:p>
                      <a:r>
                        <a:rPr lang="en-CA" sz="800" dirty="0" smtClean="0"/>
                        <a:t>Risk of death</a:t>
                      </a:r>
                    </a:p>
                    <a:p>
                      <a:r>
                        <a:rPr lang="en-CA" sz="800" dirty="0" smtClean="0"/>
                        <a:t>HR (95% CI)</a:t>
                      </a:r>
                      <a:endParaRPr lang="en-CA" sz="800" dirty="0"/>
                    </a:p>
                  </a:txBody>
                  <a:tcPr marL="68580" marR="68580" marT="34290" marB="34290"/>
                </a:tc>
              </a:tr>
              <a:tr h="297180">
                <a:tc>
                  <a:txBody>
                    <a:bodyPr/>
                    <a:lstStyle/>
                    <a:p>
                      <a:r>
                        <a:rPr lang="en-CA" sz="800" dirty="0" smtClean="0"/>
                        <a:t>Non-accidental</a:t>
                      </a:r>
                      <a:endParaRPr lang="en-CA" sz="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dirty="0" smtClean="0"/>
                        <a:t>1.26 (1.19,</a:t>
                      </a:r>
                      <a:r>
                        <a:rPr lang="en-CA" sz="800" baseline="0" dirty="0" smtClean="0"/>
                        <a:t>1.34</a:t>
                      </a:r>
                      <a:r>
                        <a:rPr lang="en-CA" sz="800" dirty="0" smtClean="0"/>
                        <a:t>)</a:t>
                      </a:r>
                      <a:endParaRPr lang="en-CA" sz="800" dirty="0"/>
                    </a:p>
                  </a:txBody>
                  <a:tcPr marL="68580" marR="68580" marT="34290" marB="34290"/>
                </a:tc>
              </a:tr>
              <a:tr h="260258">
                <a:tc>
                  <a:txBody>
                    <a:bodyPr/>
                    <a:lstStyle/>
                    <a:p>
                      <a:r>
                        <a:rPr lang="en-CA" sz="800" dirty="0" smtClean="0"/>
                        <a:t>Respiratory</a:t>
                      </a:r>
                      <a:endParaRPr lang="en-CA" sz="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dirty="0" smtClean="0"/>
                        <a:t>1.52 (1.26, 1</a:t>
                      </a:r>
                      <a:r>
                        <a:rPr lang="en-CA" sz="800" baseline="0" dirty="0" smtClean="0"/>
                        <a:t>.84)</a:t>
                      </a:r>
                      <a:endParaRPr lang="en-CA" sz="800" dirty="0" smtClean="0"/>
                    </a:p>
                  </a:txBody>
                  <a:tcPr marL="68580" marR="68580" marT="34290" marB="34290"/>
                </a:tc>
              </a:tr>
              <a:tr h="260258">
                <a:tc>
                  <a:txBody>
                    <a:bodyPr/>
                    <a:lstStyle/>
                    <a:p>
                      <a:r>
                        <a:rPr lang="en-CA" sz="800" dirty="0" smtClean="0"/>
                        <a:t>   </a:t>
                      </a:r>
                      <a:r>
                        <a:rPr lang="en-CA" sz="800" baseline="0" dirty="0" smtClean="0"/>
                        <a:t> COPD</a:t>
                      </a:r>
                      <a:endParaRPr lang="en-CA" sz="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dirty="0" smtClean="0"/>
                        <a:t>1.40 (1.09, 1.80)</a:t>
                      </a:r>
                      <a:endParaRPr lang="en-CA" sz="800" dirty="0"/>
                    </a:p>
                  </a:txBody>
                  <a:tcPr marL="68580" marR="68580" marT="34290" marB="34290"/>
                </a:tc>
              </a:tr>
            </a:tbl>
          </a:graphicData>
        </a:graphic>
      </p:graphicFrame>
      <p:sp>
        <p:nvSpPr>
          <p:cNvPr id="2" name="TextBox 1"/>
          <p:cNvSpPr txBox="1"/>
          <p:nvPr/>
        </p:nvSpPr>
        <p:spPr>
          <a:xfrm>
            <a:off x="1118828" y="1561079"/>
            <a:ext cx="4968552" cy="415498"/>
          </a:xfrm>
          <a:prstGeom prst="rect">
            <a:avLst/>
          </a:prstGeom>
          <a:noFill/>
        </p:spPr>
        <p:txBody>
          <a:bodyPr wrap="square" rtlCol="0">
            <a:spAutoFit/>
          </a:bodyPr>
          <a:lstStyle/>
          <a:p>
            <a:r>
              <a:rPr lang="en-US" sz="1050" b="1" dirty="0"/>
              <a:t>Mean PM2.5 estimates in Canada from 1998-2010 derived from </a:t>
            </a:r>
          </a:p>
          <a:p>
            <a:r>
              <a:rPr lang="en-US" sz="1050" b="1" dirty="0"/>
              <a:t>satellite imagery at 1km x 1km resolution</a:t>
            </a:r>
            <a:endParaRPr lang="en-CA" sz="1050" dirty="0"/>
          </a:p>
        </p:txBody>
      </p:sp>
      <p:sp>
        <p:nvSpPr>
          <p:cNvPr id="3" name="TextBox 2"/>
          <p:cNvSpPr txBox="1"/>
          <p:nvPr/>
        </p:nvSpPr>
        <p:spPr>
          <a:xfrm>
            <a:off x="5675991" y="1930411"/>
            <a:ext cx="2915617" cy="3662541"/>
          </a:xfrm>
          <a:prstGeom prst="rect">
            <a:avLst/>
          </a:prstGeom>
          <a:noFill/>
        </p:spPr>
        <p:txBody>
          <a:bodyPr wrap="square" rtlCol="0">
            <a:spAutoFit/>
          </a:bodyPr>
          <a:lstStyle/>
          <a:p>
            <a:pPr marL="214313" indent="-214313">
              <a:buFont typeface="Arial" panose="020B0604020202020204" pitchFamily="34" charset="0"/>
              <a:buChar char="•"/>
            </a:pPr>
            <a:r>
              <a:rPr lang="en-CA" sz="2000" dirty="0"/>
              <a:t>Exposure to even very low amounts of PM</a:t>
            </a:r>
            <a:r>
              <a:rPr lang="en-CA" sz="2000" baseline="-25000" dirty="0"/>
              <a:t>2.5 </a:t>
            </a:r>
            <a:r>
              <a:rPr lang="en-CA" sz="2000" dirty="0"/>
              <a:t>over long periods may pose greater risk than originally assumed –</a:t>
            </a:r>
          </a:p>
          <a:p>
            <a:pPr marL="214313" indent="-214313">
              <a:buFont typeface="Arial" panose="020B0604020202020204" pitchFamily="34" charset="0"/>
              <a:buChar char="•"/>
            </a:pPr>
            <a:endParaRPr lang="en-CA" sz="2000" dirty="0"/>
          </a:p>
          <a:p>
            <a:pPr marL="214313" indent="-214313">
              <a:buFont typeface="Arial" panose="020B0604020202020204" pitchFamily="34" charset="0"/>
              <a:buChar char="•"/>
            </a:pPr>
            <a:r>
              <a:rPr lang="en-CA" sz="2000" dirty="0"/>
              <a:t>Future plans… focus on impact of built environment on health – walkability, greenspace</a:t>
            </a:r>
          </a:p>
          <a:p>
            <a:endParaRPr lang="en-CA" sz="1200" dirty="0"/>
          </a:p>
        </p:txBody>
      </p:sp>
      <p:sp>
        <p:nvSpPr>
          <p:cNvPr id="4" name="TextBox 3"/>
          <p:cNvSpPr txBox="1"/>
          <p:nvPr/>
        </p:nvSpPr>
        <p:spPr>
          <a:xfrm>
            <a:off x="1118828" y="5561861"/>
            <a:ext cx="4631151" cy="369332"/>
          </a:xfrm>
          <a:prstGeom prst="rect">
            <a:avLst/>
          </a:prstGeom>
          <a:noFill/>
        </p:spPr>
        <p:txBody>
          <a:bodyPr wrap="square" rtlCol="0">
            <a:spAutoFit/>
          </a:bodyPr>
          <a:lstStyle/>
          <a:p>
            <a:r>
              <a:rPr lang="en-CA" sz="600" b="1" dirty="0"/>
              <a:t>Pinault L</a:t>
            </a:r>
            <a:r>
              <a:rPr lang="en-CA" sz="600" dirty="0"/>
              <a:t>, </a:t>
            </a:r>
            <a:r>
              <a:rPr lang="en-CA" sz="600" dirty="0" err="1"/>
              <a:t>Weichenthal</a:t>
            </a:r>
            <a:r>
              <a:rPr lang="en-CA" sz="600" dirty="0"/>
              <a:t> S, Crouse DL, et al. 2017. Associations between fine particulate matter and mortality in the 2001 Canadian Census Health and Environment Cohort. Environmental Research.159: 406-415 </a:t>
            </a:r>
          </a:p>
          <a:p>
            <a:endParaRPr lang="en-CA" sz="600" dirty="0"/>
          </a:p>
        </p:txBody>
      </p:sp>
    </p:spTree>
    <p:extLst>
      <p:ext uri="{BB962C8B-B14F-4D97-AF65-F5344CB8AC3E}">
        <p14:creationId xmlns:p14="http://schemas.microsoft.com/office/powerpoint/2010/main" val="23292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31669" y="2182813"/>
            <a:ext cx="2565400" cy="3078162"/>
          </a:xfrm>
          <a:prstGeom prst="rect">
            <a:avLst/>
          </a:prstGeom>
        </p:spPr>
        <p:txBody>
          <a:bodyPr/>
          <a:lstStyle/>
          <a:p>
            <a:endParaRPr lang="en-CA" sz="900" b="1" dirty="0"/>
          </a:p>
          <a:p>
            <a:pPr marL="128588" indent="-128588">
              <a:buFont typeface="Arial" panose="020B0604020202020204" pitchFamily="34" charset="0"/>
              <a:buChar char="•"/>
            </a:pPr>
            <a:r>
              <a:rPr lang="en-CA" sz="1200" dirty="0"/>
              <a:t>1,120 out of 2.7 million immigrants arriving between  2000 and 2013 were found to have at least one TB related hospitalization  </a:t>
            </a:r>
          </a:p>
          <a:p>
            <a:endParaRPr lang="en-CA" sz="1200" dirty="0"/>
          </a:p>
          <a:p>
            <a:pPr marL="128588" indent="-128588">
              <a:buFont typeface="Arial" panose="020B0604020202020204" pitchFamily="34" charset="0"/>
              <a:buChar char="•"/>
            </a:pPr>
            <a:r>
              <a:rPr lang="en-CA" sz="1200" dirty="0"/>
              <a:t>97% were among immigrants from higher risk countries  - Ethiopia, Somalia, Nepal, India and the Philippines.</a:t>
            </a:r>
          </a:p>
          <a:p>
            <a:endParaRPr lang="en-CA" sz="1200" dirty="0"/>
          </a:p>
          <a:p>
            <a:pPr marL="128588" indent="-128588">
              <a:buFont typeface="Arial" panose="020B0604020202020204" pitchFamily="34" charset="0"/>
              <a:buChar char="•"/>
            </a:pPr>
            <a:r>
              <a:rPr lang="en-CA" sz="1200" dirty="0"/>
              <a:t>The majority of cases occurred among those admitted as either refugees or family class</a:t>
            </a:r>
          </a:p>
          <a:p>
            <a:endParaRPr lang="en-CA" sz="1200" dirty="0"/>
          </a:p>
        </p:txBody>
      </p:sp>
      <p:sp>
        <p:nvSpPr>
          <p:cNvPr id="2" name="Title 1"/>
          <p:cNvSpPr>
            <a:spLocks noGrp="1"/>
          </p:cNvSpPr>
          <p:nvPr>
            <p:ph type="title" idx="4294967295"/>
          </p:nvPr>
        </p:nvSpPr>
        <p:spPr>
          <a:xfrm>
            <a:off x="977900" y="1127957"/>
            <a:ext cx="5040313" cy="430212"/>
          </a:xfrm>
          <a:prstGeom prst="rect">
            <a:avLst/>
          </a:prstGeom>
        </p:spPr>
        <p:txBody>
          <a:bodyPr>
            <a:normAutofit fontScale="90000"/>
          </a:bodyPr>
          <a:lstStyle/>
          <a:p>
            <a:r>
              <a:rPr lang="en-CA" dirty="0" smtClean="0"/>
              <a:t>Immigrant Health</a:t>
            </a:r>
            <a:endParaRPr lang="en-CA" dirty="0"/>
          </a:p>
        </p:txBody>
      </p:sp>
      <p:sp>
        <p:nvSpPr>
          <p:cNvPr id="6" name="Slide Number Placeholder 5"/>
          <p:cNvSpPr>
            <a:spLocks noGrp="1"/>
          </p:cNvSpPr>
          <p:nvPr>
            <p:ph type="sldNum" sz="quarter" idx="4294967295"/>
          </p:nvPr>
        </p:nvSpPr>
        <p:spPr>
          <a:xfrm>
            <a:off x="8567738" y="5256213"/>
            <a:ext cx="576262" cy="476250"/>
          </a:xfrm>
          <a:prstGeom prst="rect">
            <a:avLst/>
          </a:prstGeom>
        </p:spPr>
        <p:txBody>
          <a:bodyPr/>
          <a:lstStyle/>
          <a:p>
            <a:pPr>
              <a:defRPr/>
            </a:pPr>
            <a:fld id="{95004774-D72D-4A4F-B341-0F3B5AB2D878}" type="slidenum">
              <a:rPr lang="en-CA" altLang="en-US" smtClean="0"/>
              <a:pPr>
                <a:defRPr/>
              </a:pPr>
              <a:t>15</a:t>
            </a:fld>
            <a:endParaRPr lang="en-CA" altLang="en-US"/>
          </a:p>
        </p:txBody>
      </p:sp>
      <p:sp>
        <p:nvSpPr>
          <p:cNvPr id="8" name="TextBox 7"/>
          <p:cNvSpPr txBox="1"/>
          <p:nvPr/>
        </p:nvSpPr>
        <p:spPr>
          <a:xfrm>
            <a:off x="1366059" y="1813747"/>
            <a:ext cx="3834807" cy="715581"/>
          </a:xfrm>
          <a:prstGeom prst="rect">
            <a:avLst/>
          </a:prstGeom>
          <a:noFill/>
        </p:spPr>
        <p:txBody>
          <a:bodyPr wrap="square" rtlCol="0">
            <a:spAutoFit/>
          </a:bodyPr>
          <a:lstStyle/>
          <a:p>
            <a:r>
              <a:rPr lang="en-CA" sz="900" b="1" dirty="0"/>
              <a:t>Rate of tuberculosis (TB) related hospitalization among immigrants landing between 2000-2013 by source country, Canada </a:t>
            </a:r>
          </a:p>
          <a:p>
            <a:r>
              <a:rPr lang="en-CA" sz="900" b="1" dirty="0"/>
              <a:t>(excluding Quebec) </a:t>
            </a:r>
          </a:p>
          <a:p>
            <a:endParaRPr lang="en-CA" sz="1350" dirty="0"/>
          </a:p>
        </p:txBody>
      </p:sp>
      <p:sp>
        <p:nvSpPr>
          <p:cNvPr id="9" name="TextBox 8"/>
          <p:cNvSpPr txBox="1"/>
          <p:nvPr/>
        </p:nvSpPr>
        <p:spPr>
          <a:xfrm>
            <a:off x="2340976" y="5501631"/>
            <a:ext cx="2539045" cy="230832"/>
          </a:xfrm>
          <a:prstGeom prst="rect">
            <a:avLst/>
          </a:prstGeom>
          <a:noFill/>
        </p:spPr>
        <p:txBody>
          <a:bodyPr wrap="square" rtlCol="0">
            <a:spAutoFit/>
          </a:bodyPr>
          <a:lstStyle/>
          <a:p>
            <a:r>
              <a:rPr lang="en-CA" sz="900" dirty="0"/>
              <a:t>Rate per 100,000 person years</a:t>
            </a:r>
          </a:p>
        </p:txBody>
      </p:sp>
      <p:graphicFrame>
        <p:nvGraphicFramePr>
          <p:cNvPr id="11" name="Chart 10"/>
          <p:cNvGraphicFramePr>
            <a:graphicFrameLocks/>
          </p:cNvGraphicFramePr>
          <p:nvPr>
            <p:extLst>
              <p:ext uri="{D42A27DB-BD31-4B8C-83A1-F6EECF244321}">
                <p14:modId xmlns:p14="http://schemas.microsoft.com/office/powerpoint/2010/main" val="784708042"/>
              </p:ext>
            </p:extLst>
          </p:nvPr>
        </p:nvGraphicFramePr>
        <p:xfrm>
          <a:off x="1163584" y="2169049"/>
          <a:ext cx="4297416" cy="333258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163584" y="5732463"/>
            <a:ext cx="4893830" cy="184666"/>
          </a:xfrm>
          <a:prstGeom prst="rect">
            <a:avLst/>
          </a:prstGeom>
          <a:noFill/>
        </p:spPr>
        <p:txBody>
          <a:bodyPr wrap="square" rtlCol="0">
            <a:spAutoFit/>
          </a:bodyPr>
          <a:lstStyle/>
          <a:p>
            <a:r>
              <a:rPr lang="en-CA" sz="600" dirty="0"/>
              <a:t>Source: Ng E et al. Tuberculosis-related hospital use among recent immigrants to Canada. Health Reports (Forthcoming, July 2018)</a:t>
            </a:r>
          </a:p>
        </p:txBody>
      </p:sp>
    </p:spTree>
    <p:extLst>
      <p:ext uri="{BB962C8B-B14F-4D97-AF65-F5344CB8AC3E}">
        <p14:creationId xmlns:p14="http://schemas.microsoft.com/office/powerpoint/2010/main" val="201560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47643" y="909638"/>
            <a:ext cx="5038725" cy="431800"/>
          </a:xfrm>
          <a:prstGeom prst="rect">
            <a:avLst/>
          </a:prstGeom>
        </p:spPr>
        <p:txBody>
          <a:bodyPr/>
          <a:lstStyle/>
          <a:p>
            <a:r>
              <a:rPr lang="en-CA" sz="2400" b="1" dirty="0"/>
              <a:t>Inter-provincial employment (LWF)</a:t>
            </a:r>
            <a:endParaRPr lang="en-US" sz="2400" b="1" dirty="0"/>
          </a:p>
        </p:txBody>
      </p:sp>
      <p:sp>
        <p:nvSpPr>
          <p:cNvPr id="4" name="Slide Number Placeholder 3"/>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16</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3265088535"/>
              </p:ext>
            </p:extLst>
          </p:nvPr>
        </p:nvGraphicFramePr>
        <p:xfrm>
          <a:off x="571500" y="1602283"/>
          <a:ext cx="5624584" cy="406152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6372938" y="2672917"/>
            <a:ext cx="2482931" cy="2031325"/>
          </a:xfrm>
          <a:prstGeom prst="rect">
            <a:avLst/>
          </a:prstGeom>
          <a:noFill/>
        </p:spPr>
        <p:txBody>
          <a:bodyPr wrap="square" rtlCol="0">
            <a:spAutoFit/>
          </a:bodyPr>
          <a:lstStyle/>
          <a:p>
            <a:r>
              <a:rPr lang="en-CA" dirty="0"/>
              <a:t>In 2014, 5.4%  ($8.0 billion) of total aggregate earnings paid in Alberta was paid to out-of-province employees</a:t>
            </a:r>
          </a:p>
          <a:p>
            <a:endParaRPr lang="en-CA" dirty="0"/>
          </a:p>
        </p:txBody>
      </p:sp>
      <p:sp>
        <p:nvSpPr>
          <p:cNvPr id="2" name="TextBox 1"/>
          <p:cNvSpPr txBox="1"/>
          <p:nvPr/>
        </p:nvSpPr>
        <p:spPr>
          <a:xfrm>
            <a:off x="1133167" y="5663810"/>
            <a:ext cx="5994666" cy="300082"/>
          </a:xfrm>
          <a:prstGeom prst="rect">
            <a:avLst/>
          </a:prstGeom>
          <a:noFill/>
        </p:spPr>
        <p:txBody>
          <a:bodyPr wrap="square" rtlCol="0">
            <a:spAutoFit/>
          </a:bodyPr>
          <a:lstStyle/>
          <a:p>
            <a:r>
              <a:rPr lang="en-CA" sz="675" dirty="0"/>
              <a:t>Source: The Daily. </a:t>
            </a:r>
            <a:r>
              <a:rPr lang="en-CA" sz="675" b="1" dirty="0"/>
              <a:t>Estimates of inter-jurisdictional employment in Canada by province and</a:t>
            </a:r>
          </a:p>
          <a:p>
            <a:r>
              <a:rPr lang="en-CA" sz="675" b="1" dirty="0"/>
              <a:t>territory, 2002 to 2014. December  20 2017</a:t>
            </a:r>
            <a:endParaRPr lang="en-CA" sz="675" dirty="0"/>
          </a:p>
        </p:txBody>
      </p:sp>
    </p:spTree>
    <p:extLst>
      <p:ext uri="{BB962C8B-B14F-4D97-AF65-F5344CB8AC3E}">
        <p14:creationId xmlns:p14="http://schemas.microsoft.com/office/powerpoint/2010/main" val="2092845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4"/>
          <p:cNvSpPr>
            <a:spLocks noGrp="1" noChangeArrowheads="1"/>
          </p:cNvSpPr>
          <p:nvPr>
            <p:ph type="title" idx="4294967295"/>
          </p:nvPr>
        </p:nvSpPr>
        <p:spPr bwMode="auto">
          <a:xfrm>
            <a:off x="2040520" y="1014528"/>
            <a:ext cx="5040313" cy="431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normAutofit fontScale="90000"/>
          </a:bodyPr>
          <a:lstStyle/>
          <a:p>
            <a:pPr eaLnBrk="1" hangingPunct="1">
              <a:defRPr/>
            </a:pPr>
            <a:r>
              <a:rPr lang="en-CA" altLang="en-US" dirty="0" smtClean="0">
                <a:solidFill>
                  <a:srgbClr val="003366"/>
                </a:solidFill>
                <a:latin typeface="Century Gothic" pitchFamily="34" charset="0"/>
              </a:rPr>
              <a:t>Record Linkage @</a:t>
            </a:r>
            <a:r>
              <a:rPr lang="en-CA" altLang="en-US" dirty="0" err="1" smtClean="0">
                <a:solidFill>
                  <a:srgbClr val="003366"/>
                </a:solidFill>
                <a:latin typeface="Century Gothic" pitchFamily="34" charset="0"/>
              </a:rPr>
              <a:t>StatCan</a:t>
            </a:r>
            <a:r>
              <a:rPr lang="en-CA" altLang="en-US" b="1" dirty="0">
                <a:solidFill>
                  <a:srgbClr val="31708D"/>
                </a:solidFill>
                <a:latin typeface="Century Gothic" charset="0"/>
                <a:ea typeface="Century Gothic" charset="0"/>
                <a:cs typeface="Century Gothic" charset="0"/>
              </a:rPr>
              <a:t/>
            </a:r>
            <a:br>
              <a:rPr lang="en-CA" altLang="en-US" b="1" dirty="0">
                <a:solidFill>
                  <a:srgbClr val="31708D"/>
                </a:solidFill>
                <a:latin typeface="Century Gothic" charset="0"/>
                <a:ea typeface="Century Gothic" charset="0"/>
                <a:cs typeface="Century Gothic" charset="0"/>
              </a:rPr>
            </a:br>
            <a:endParaRPr lang="en-CA" altLang="en-US" b="1" dirty="0">
              <a:solidFill>
                <a:srgbClr val="31708D"/>
              </a:solidFill>
              <a:latin typeface="Century Gothic" charset="0"/>
              <a:ea typeface="Century Gothic" charset="0"/>
              <a:cs typeface="Century Gothic" charset="0"/>
            </a:endParaRPr>
          </a:p>
        </p:txBody>
      </p:sp>
      <p:sp>
        <p:nvSpPr>
          <p:cNvPr id="4100" name="Slide Number Placeholder 5"/>
          <p:cNvSpPr>
            <a:spLocks noGrp="1"/>
          </p:cNvSpPr>
          <p:nvPr>
            <p:ph type="sldNum" sz="quarter" idx="4294967295"/>
          </p:nvPr>
        </p:nvSpPr>
        <p:spPr>
          <a:xfrm>
            <a:off x="0" y="5664200"/>
            <a:ext cx="1141413" cy="35718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557213" indent="-214313">
              <a:defRPr>
                <a:solidFill>
                  <a:schemeClr val="tx1"/>
                </a:solidFill>
                <a:latin typeface="Arial" charset="0"/>
              </a:defRPr>
            </a:lvl2pPr>
            <a:lvl3pPr marL="857250" indent="-171450">
              <a:defRPr>
                <a:solidFill>
                  <a:schemeClr val="tx1"/>
                </a:solidFill>
                <a:latin typeface="Arial" charset="0"/>
              </a:defRPr>
            </a:lvl3pPr>
            <a:lvl4pPr marL="1200150" indent="-171450">
              <a:defRPr>
                <a:solidFill>
                  <a:schemeClr val="tx1"/>
                </a:solidFill>
                <a:latin typeface="Arial" charset="0"/>
              </a:defRPr>
            </a:lvl4pPr>
            <a:lvl5pPr marL="1543050" indent="-171450">
              <a:defRPr>
                <a:solidFill>
                  <a:schemeClr val="tx1"/>
                </a:solidFill>
                <a:latin typeface="Arial" charset="0"/>
              </a:defRPr>
            </a:lvl5pPr>
            <a:lvl6pPr marL="1885950" indent="-171450" eaLnBrk="0" fontAlgn="base" hangingPunct="0">
              <a:spcBef>
                <a:spcPct val="0"/>
              </a:spcBef>
              <a:spcAft>
                <a:spcPct val="0"/>
              </a:spcAft>
              <a:defRPr>
                <a:solidFill>
                  <a:schemeClr val="tx1"/>
                </a:solidFill>
                <a:latin typeface="Arial" charset="0"/>
              </a:defRPr>
            </a:lvl6pPr>
            <a:lvl7pPr marL="2228850" indent="-171450" eaLnBrk="0" fontAlgn="base" hangingPunct="0">
              <a:spcBef>
                <a:spcPct val="0"/>
              </a:spcBef>
              <a:spcAft>
                <a:spcPct val="0"/>
              </a:spcAft>
              <a:defRPr>
                <a:solidFill>
                  <a:schemeClr val="tx1"/>
                </a:solidFill>
                <a:latin typeface="Arial" charset="0"/>
              </a:defRPr>
            </a:lvl7pPr>
            <a:lvl8pPr marL="2571750" indent="-171450" eaLnBrk="0" fontAlgn="base" hangingPunct="0">
              <a:spcBef>
                <a:spcPct val="0"/>
              </a:spcBef>
              <a:spcAft>
                <a:spcPct val="0"/>
              </a:spcAft>
              <a:defRPr>
                <a:solidFill>
                  <a:schemeClr val="tx1"/>
                </a:solidFill>
                <a:latin typeface="Arial" charset="0"/>
              </a:defRPr>
            </a:lvl8pPr>
            <a:lvl9pPr marL="2914650" indent="-171450" eaLnBrk="0" fontAlgn="base" hangingPunct="0">
              <a:spcBef>
                <a:spcPct val="0"/>
              </a:spcBef>
              <a:spcAft>
                <a:spcPct val="0"/>
              </a:spcAft>
              <a:defRPr>
                <a:solidFill>
                  <a:schemeClr val="tx1"/>
                </a:solidFill>
                <a:latin typeface="Arial" charset="0"/>
              </a:defRPr>
            </a:lvl9pPr>
          </a:lstStyle>
          <a:p>
            <a:pPr>
              <a:defRPr/>
            </a:pPr>
            <a:fld id="{B8EC1FFD-E23A-4057-A72F-EC04BDF72CCE}" type="slidenum">
              <a:rPr lang="en-CA" altLang="en-US">
                <a:solidFill>
                  <a:srgbClr val="414140"/>
                </a:solidFill>
              </a:rPr>
              <a:pPr>
                <a:defRPr/>
              </a:pPr>
              <a:t>17</a:t>
            </a:fld>
            <a:endParaRPr lang="en-CA" altLang="en-US" dirty="0">
              <a:solidFill>
                <a:srgbClr val="414140"/>
              </a:solidFill>
            </a:endParaRPr>
          </a:p>
        </p:txBody>
      </p:sp>
      <p:sp>
        <p:nvSpPr>
          <p:cNvPr id="2" name="TextBox 1"/>
          <p:cNvSpPr txBox="1"/>
          <p:nvPr/>
        </p:nvSpPr>
        <p:spPr>
          <a:xfrm>
            <a:off x="1440203" y="2522807"/>
            <a:ext cx="3318923" cy="553998"/>
          </a:xfrm>
          <a:prstGeom prst="rect">
            <a:avLst/>
          </a:prstGeom>
          <a:noFill/>
        </p:spPr>
        <p:txBody>
          <a:bodyPr wrap="square" rtlCol="0">
            <a:spAutoFit/>
          </a:bodyPr>
          <a:lstStyle/>
          <a:p>
            <a:pPr algn="ctr"/>
            <a:r>
              <a:rPr lang="en-CA" sz="1500" b="1" dirty="0">
                <a:solidFill>
                  <a:schemeClr val="accent6">
                    <a:lumMod val="60000"/>
                    <a:lumOff val="40000"/>
                  </a:schemeClr>
                </a:solidFill>
              </a:rPr>
              <a:t>Canadian Housing Statistics Program (CHSP)</a:t>
            </a:r>
            <a:endParaRPr lang="en-US" sz="1500" b="1" dirty="0">
              <a:solidFill>
                <a:schemeClr val="accent6">
                  <a:lumMod val="60000"/>
                  <a:lumOff val="40000"/>
                </a:schemeClr>
              </a:solidFill>
            </a:endParaRPr>
          </a:p>
        </p:txBody>
      </p:sp>
      <p:sp>
        <p:nvSpPr>
          <p:cNvPr id="3" name="TextBox 2"/>
          <p:cNvSpPr txBox="1"/>
          <p:nvPr/>
        </p:nvSpPr>
        <p:spPr>
          <a:xfrm>
            <a:off x="1384049" y="1707918"/>
            <a:ext cx="2771520" cy="553998"/>
          </a:xfrm>
          <a:prstGeom prst="rect">
            <a:avLst/>
          </a:prstGeom>
          <a:noFill/>
        </p:spPr>
        <p:txBody>
          <a:bodyPr wrap="square" rtlCol="0">
            <a:spAutoFit/>
          </a:bodyPr>
          <a:lstStyle/>
          <a:p>
            <a:pPr algn="ctr"/>
            <a:r>
              <a:rPr lang="en-CA" sz="1500" b="1" dirty="0">
                <a:solidFill>
                  <a:srgbClr val="31708D"/>
                </a:solidFill>
                <a:latin typeface="Arial Rounded MT Bold" panose="020F0704030504030204" pitchFamily="34" charset="0"/>
              </a:rPr>
              <a:t>Canadian Employer-Employee Dynamics Database (CEEDD)</a:t>
            </a:r>
            <a:endParaRPr lang="en-US" sz="1500" b="1" dirty="0">
              <a:solidFill>
                <a:srgbClr val="31708D"/>
              </a:solidFill>
              <a:latin typeface="Arial Rounded MT Bold" panose="020F0704030504030204" pitchFamily="34" charset="0"/>
            </a:endParaRPr>
          </a:p>
        </p:txBody>
      </p:sp>
      <p:sp>
        <p:nvSpPr>
          <p:cNvPr id="8" name="TextBox 7"/>
          <p:cNvSpPr txBox="1"/>
          <p:nvPr/>
        </p:nvSpPr>
        <p:spPr>
          <a:xfrm>
            <a:off x="4624619" y="1879866"/>
            <a:ext cx="2771520" cy="415498"/>
          </a:xfrm>
          <a:prstGeom prst="rect">
            <a:avLst/>
          </a:prstGeom>
          <a:noFill/>
        </p:spPr>
        <p:txBody>
          <a:bodyPr wrap="square" rtlCol="0">
            <a:spAutoFit/>
          </a:bodyPr>
          <a:lstStyle/>
          <a:p>
            <a:pPr algn="ctr"/>
            <a:endParaRPr lang="en-US" sz="2100" b="1" dirty="0">
              <a:solidFill>
                <a:srgbClr val="31708D"/>
              </a:solidFill>
              <a:latin typeface="Arial Rounded MT Bold" panose="020F0704030504030204" pitchFamily="34" charset="0"/>
            </a:endParaRPr>
          </a:p>
        </p:txBody>
      </p:sp>
      <p:sp>
        <p:nvSpPr>
          <p:cNvPr id="5" name="TextBox 4"/>
          <p:cNvSpPr txBox="1"/>
          <p:nvPr/>
        </p:nvSpPr>
        <p:spPr>
          <a:xfrm>
            <a:off x="1440205" y="3353610"/>
            <a:ext cx="2519126" cy="1384995"/>
          </a:xfrm>
          <a:prstGeom prst="rect">
            <a:avLst/>
          </a:prstGeom>
          <a:noFill/>
        </p:spPr>
        <p:txBody>
          <a:bodyPr wrap="square" rtlCol="0">
            <a:spAutoFit/>
          </a:bodyPr>
          <a:lstStyle/>
          <a:p>
            <a:r>
              <a:rPr lang="en-CA" sz="2100" dirty="0">
                <a:solidFill>
                  <a:srgbClr val="7030A0"/>
                </a:solidFill>
                <a:latin typeface="Arial Black" panose="020B0A04020102020204" pitchFamily="34" charset="0"/>
              </a:rPr>
              <a:t>Linked </a:t>
            </a:r>
          </a:p>
          <a:p>
            <a:r>
              <a:rPr lang="en-CA" sz="2100" dirty="0">
                <a:solidFill>
                  <a:srgbClr val="7030A0"/>
                </a:solidFill>
                <a:latin typeface="Arial Black" panose="020B0A04020102020204" pitchFamily="34" charset="0"/>
              </a:rPr>
              <a:t>File Environment (LFE)</a:t>
            </a:r>
          </a:p>
        </p:txBody>
      </p:sp>
      <p:sp>
        <p:nvSpPr>
          <p:cNvPr id="10" name="TextBox 9"/>
          <p:cNvSpPr txBox="1"/>
          <p:nvPr/>
        </p:nvSpPr>
        <p:spPr>
          <a:xfrm>
            <a:off x="4155568" y="2983533"/>
            <a:ext cx="3318923" cy="646331"/>
          </a:xfrm>
          <a:prstGeom prst="rect">
            <a:avLst/>
          </a:prstGeom>
          <a:noFill/>
        </p:spPr>
        <p:txBody>
          <a:bodyPr wrap="square" rtlCol="0">
            <a:spAutoFit/>
          </a:bodyPr>
          <a:lstStyle/>
          <a:p>
            <a:pPr algn="ctr"/>
            <a:r>
              <a:rPr lang="en-CA" b="1" dirty="0">
                <a:solidFill>
                  <a:srgbClr val="FFC000"/>
                </a:solidFill>
              </a:rPr>
              <a:t>Longitudinal Employment Analysis Program (LEAP)</a:t>
            </a:r>
            <a:endParaRPr lang="en-US" b="1" dirty="0">
              <a:solidFill>
                <a:srgbClr val="FFC000"/>
              </a:solidFill>
            </a:endParaRPr>
          </a:p>
        </p:txBody>
      </p:sp>
      <p:sp>
        <p:nvSpPr>
          <p:cNvPr id="11" name="TextBox 10"/>
          <p:cNvSpPr txBox="1"/>
          <p:nvPr/>
        </p:nvSpPr>
        <p:spPr>
          <a:xfrm>
            <a:off x="3761910" y="2143194"/>
            <a:ext cx="3318923" cy="323165"/>
          </a:xfrm>
          <a:prstGeom prst="rect">
            <a:avLst/>
          </a:prstGeom>
          <a:noFill/>
        </p:spPr>
        <p:txBody>
          <a:bodyPr wrap="square" rtlCol="0">
            <a:spAutoFit/>
          </a:bodyPr>
          <a:lstStyle/>
          <a:p>
            <a:pPr algn="ctr"/>
            <a:r>
              <a:rPr lang="en-CA" sz="1500" b="1" dirty="0">
                <a:solidFill>
                  <a:schemeClr val="tx2">
                    <a:lumMod val="60000"/>
                    <a:lumOff val="40000"/>
                  </a:schemeClr>
                </a:solidFill>
              </a:rPr>
              <a:t>Longitudinal Worker File (LWF)</a:t>
            </a:r>
            <a:endParaRPr lang="en-US" sz="1500" b="1" dirty="0">
              <a:solidFill>
                <a:schemeClr val="tx2">
                  <a:lumMod val="60000"/>
                  <a:lumOff val="40000"/>
                </a:schemeClr>
              </a:solidFill>
            </a:endParaRPr>
          </a:p>
        </p:txBody>
      </p:sp>
      <p:sp>
        <p:nvSpPr>
          <p:cNvPr id="12" name="TextBox 11"/>
          <p:cNvSpPr txBox="1"/>
          <p:nvPr/>
        </p:nvSpPr>
        <p:spPr>
          <a:xfrm>
            <a:off x="5271773" y="4054374"/>
            <a:ext cx="3318923" cy="738664"/>
          </a:xfrm>
          <a:prstGeom prst="rect">
            <a:avLst/>
          </a:prstGeom>
          <a:noFill/>
        </p:spPr>
        <p:txBody>
          <a:bodyPr wrap="square" rtlCol="0">
            <a:spAutoFit/>
          </a:bodyPr>
          <a:lstStyle/>
          <a:p>
            <a:pPr algn="ctr"/>
            <a:r>
              <a:rPr lang="en-CA" sz="2100" b="1" dirty="0">
                <a:solidFill>
                  <a:schemeClr val="accent3"/>
                </a:solidFill>
              </a:rPr>
              <a:t>Social Data Linkage Environment (SDLE)</a:t>
            </a:r>
            <a:endParaRPr lang="en-US" sz="2100" b="1" dirty="0">
              <a:solidFill>
                <a:schemeClr val="accent3"/>
              </a:solidFill>
            </a:endParaRPr>
          </a:p>
        </p:txBody>
      </p:sp>
      <p:sp>
        <p:nvSpPr>
          <p:cNvPr id="13" name="TextBox 12"/>
          <p:cNvSpPr txBox="1"/>
          <p:nvPr/>
        </p:nvSpPr>
        <p:spPr>
          <a:xfrm>
            <a:off x="3099665" y="5110202"/>
            <a:ext cx="4296474" cy="553998"/>
          </a:xfrm>
          <a:prstGeom prst="rect">
            <a:avLst/>
          </a:prstGeom>
          <a:noFill/>
        </p:spPr>
        <p:txBody>
          <a:bodyPr wrap="square" rtlCol="0">
            <a:spAutoFit/>
          </a:bodyPr>
          <a:lstStyle/>
          <a:p>
            <a:pPr algn="ctr"/>
            <a:r>
              <a:rPr lang="en-CA" sz="1500" b="1" dirty="0">
                <a:solidFill>
                  <a:srgbClr val="00B050"/>
                </a:solidFill>
              </a:rPr>
              <a:t>National Accounts Longitudinal Microdata File (NALMF)</a:t>
            </a:r>
            <a:endParaRPr lang="en-US" sz="1500" b="1" dirty="0">
              <a:solidFill>
                <a:srgbClr val="00B050"/>
              </a:solidFill>
            </a:endParaRPr>
          </a:p>
        </p:txBody>
      </p:sp>
      <p:pic>
        <p:nvPicPr>
          <p:cNvPr id="14" name="Content Placeholder 5"/>
          <p:cNvPicPr>
            <a:picLocks noChangeAspect="1"/>
          </p:cNvPicPr>
          <p:nvPr/>
        </p:nvPicPr>
        <p:blipFill>
          <a:blip r:embed="rId3" cstate="print"/>
          <a:stretch>
            <a:fillRect/>
          </a:stretch>
        </p:blipFill>
        <p:spPr>
          <a:xfrm>
            <a:off x="3801618" y="3775702"/>
            <a:ext cx="1915015" cy="1269681"/>
          </a:xfrm>
          <a:prstGeom prst="rect">
            <a:avLst/>
          </a:prstGeom>
        </p:spPr>
      </p:pic>
      <p:sp>
        <p:nvSpPr>
          <p:cNvPr id="4" name="Rectangle 3"/>
          <p:cNvSpPr/>
          <p:nvPr/>
        </p:nvSpPr>
        <p:spPr>
          <a:xfrm>
            <a:off x="863458" y="5090636"/>
            <a:ext cx="1854342" cy="584775"/>
          </a:xfrm>
          <a:prstGeom prst="rect">
            <a:avLst/>
          </a:prstGeom>
        </p:spPr>
        <p:txBody>
          <a:bodyPr wrap="square">
            <a:spAutoFit/>
          </a:bodyPr>
          <a:lstStyle/>
          <a:p>
            <a:r>
              <a:rPr lang="en-CA" sz="3200" dirty="0" err="1">
                <a:solidFill>
                  <a:srgbClr val="FF0000"/>
                </a:solidFill>
              </a:rPr>
              <a:t>CanCHEC</a:t>
            </a:r>
            <a:endParaRPr lang="en-CA" sz="3200" dirty="0">
              <a:solidFill>
                <a:srgbClr val="FF0000"/>
              </a:solidFill>
            </a:endParaRPr>
          </a:p>
        </p:txBody>
      </p:sp>
      <p:sp>
        <p:nvSpPr>
          <p:cNvPr id="6" name="TextBox 5"/>
          <p:cNvSpPr txBox="1"/>
          <p:nvPr/>
        </p:nvSpPr>
        <p:spPr>
          <a:xfrm>
            <a:off x="1440205" y="5675411"/>
            <a:ext cx="6789395" cy="646331"/>
          </a:xfrm>
          <a:prstGeom prst="rect">
            <a:avLst/>
          </a:prstGeom>
          <a:noFill/>
        </p:spPr>
        <p:txBody>
          <a:bodyPr wrap="square" rtlCol="0">
            <a:spAutoFit/>
          </a:bodyPr>
          <a:lstStyle/>
          <a:p>
            <a:r>
              <a:rPr lang="en-CA" dirty="0">
                <a:hlinkClick r:id="rId4"/>
              </a:rPr>
              <a:t>https://</a:t>
            </a:r>
            <a:r>
              <a:rPr lang="en-CA" dirty="0" smtClean="0">
                <a:hlinkClick r:id="rId4"/>
              </a:rPr>
              <a:t>www.statcan.gc.ca/eng/record/gen</a:t>
            </a:r>
            <a:endParaRPr lang="en-CA" dirty="0" smtClean="0"/>
          </a:p>
          <a:p>
            <a:endParaRPr lang="en-CA" dirty="0"/>
          </a:p>
        </p:txBody>
      </p:sp>
    </p:spTree>
    <p:extLst>
      <p:ext uri="{BB962C8B-B14F-4D97-AF65-F5344CB8AC3E}">
        <p14:creationId xmlns:p14="http://schemas.microsoft.com/office/powerpoint/2010/main" val="58861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79BF9-A7BD-6E4A-BE04-D6BE95C74F0D}"/>
              </a:ext>
            </a:extLst>
          </p:cNvPr>
          <p:cNvSpPr>
            <a:spLocks noGrp="1"/>
          </p:cNvSpPr>
          <p:nvPr>
            <p:ph type="title" idx="4294967295"/>
          </p:nvPr>
        </p:nvSpPr>
        <p:spPr>
          <a:xfrm>
            <a:off x="0" y="2095500"/>
            <a:ext cx="4984750" cy="442913"/>
          </a:xfrm>
          <a:prstGeom prst="rect">
            <a:avLst/>
          </a:prstGeom>
        </p:spPr>
        <p:txBody>
          <a:bodyPr>
            <a:noAutofit/>
          </a:bodyPr>
          <a:lstStyle/>
          <a:p>
            <a:r>
              <a:rPr lang="en-CA" sz="4500" dirty="0" smtClean="0"/>
              <a:t>      Thank </a:t>
            </a:r>
            <a:r>
              <a:rPr lang="en-CA" sz="4500" dirty="0"/>
              <a:t>you….</a:t>
            </a:r>
          </a:p>
        </p:txBody>
      </p:sp>
      <p:sp>
        <p:nvSpPr>
          <p:cNvPr id="6" name="Rectangle 5">
            <a:extLst>
              <a:ext uri="{FF2B5EF4-FFF2-40B4-BE49-F238E27FC236}">
                <a16:creationId xmlns:a16="http://schemas.microsoft.com/office/drawing/2014/main" xmlns="" id="{ACBBECDB-590E-DD49-85A9-1A4FCC573D6F}"/>
              </a:ext>
            </a:extLst>
          </p:cNvPr>
          <p:cNvSpPr/>
          <p:nvPr/>
        </p:nvSpPr>
        <p:spPr>
          <a:xfrm>
            <a:off x="761605" y="3508499"/>
            <a:ext cx="4648619" cy="1962076"/>
          </a:xfrm>
          <a:prstGeom prst="rect">
            <a:avLst/>
          </a:prstGeom>
        </p:spPr>
        <p:txBody>
          <a:bodyPr wrap="square">
            <a:spAutoFit/>
          </a:bodyPr>
          <a:lstStyle/>
          <a:p>
            <a:endParaRPr lang="en-CA" altLang="en-US" sz="1350" b="1" dirty="0">
              <a:solidFill>
                <a:srgbClr val="1F324F"/>
              </a:solidFill>
              <a:latin typeface="Century Gothic" charset="0"/>
              <a:ea typeface="Century Gothic" charset="0"/>
              <a:cs typeface="Century Gothic" charset="0"/>
            </a:endParaRPr>
          </a:p>
          <a:p>
            <a:endParaRPr lang="en-CA" altLang="en-US" b="1" dirty="0">
              <a:solidFill>
                <a:srgbClr val="1F324F"/>
              </a:solidFill>
              <a:latin typeface="Century Gothic" charset="0"/>
              <a:ea typeface="Century Gothic" charset="0"/>
              <a:cs typeface="Century Gothic" charset="0"/>
            </a:endParaRPr>
          </a:p>
          <a:p>
            <a:r>
              <a:rPr lang="en-CA" altLang="en-US" b="1" dirty="0">
                <a:solidFill>
                  <a:srgbClr val="1F324F"/>
                </a:solidFill>
                <a:latin typeface="Century Gothic" charset="0"/>
                <a:ea typeface="Century Gothic" charset="0"/>
                <a:cs typeface="Century Gothic" charset="0"/>
              </a:rPr>
              <a:t>www.statcan.gc.ca</a:t>
            </a:r>
            <a:br>
              <a:rPr lang="en-CA" altLang="en-US" b="1" dirty="0">
                <a:solidFill>
                  <a:srgbClr val="1F324F"/>
                </a:solidFill>
                <a:latin typeface="Century Gothic" charset="0"/>
                <a:ea typeface="Century Gothic" charset="0"/>
                <a:cs typeface="Century Gothic" charset="0"/>
              </a:rPr>
            </a:br>
            <a:endParaRPr lang="en-CA" altLang="en-US" b="1" dirty="0">
              <a:solidFill>
                <a:srgbClr val="1F324F"/>
              </a:solidFill>
              <a:latin typeface="Century Gothic" charset="0"/>
              <a:ea typeface="Century Gothic" charset="0"/>
              <a:cs typeface="Century Gothic" charset="0"/>
            </a:endParaRPr>
          </a:p>
          <a:p>
            <a:endParaRPr lang="en-CA" altLang="en-US" b="1" dirty="0">
              <a:solidFill>
                <a:srgbClr val="1F324F"/>
              </a:solidFill>
              <a:latin typeface="Century Gothic" charset="0"/>
              <a:ea typeface="Century Gothic" charset="0"/>
              <a:cs typeface="Century Gothic" charset="0"/>
            </a:endParaRPr>
          </a:p>
          <a:p>
            <a:r>
              <a:rPr lang="en-CA" altLang="en-US" b="1" dirty="0">
                <a:solidFill>
                  <a:srgbClr val="1F324F"/>
                </a:solidFill>
                <a:latin typeface="Century Gothic" charset="0"/>
                <a:ea typeface="Century Gothic" charset="0"/>
                <a:cs typeface="Century Gothic" charset="0"/>
              </a:rPr>
              <a:t>#StatCan100</a:t>
            </a:r>
            <a:r>
              <a:rPr lang="en-CA" altLang="en-US" b="1" dirty="0">
                <a:solidFill>
                  <a:srgbClr val="31708D"/>
                </a:solidFill>
                <a:latin typeface="Century Gothic" charset="0"/>
                <a:ea typeface="Century Gothic" charset="0"/>
                <a:cs typeface="Century Gothic" charset="0"/>
              </a:rPr>
              <a:t/>
            </a:r>
            <a:br>
              <a:rPr lang="en-CA" altLang="en-US" b="1" dirty="0">
                <a:solidFill>
                  <a:srgbClr val="31708D"/>
                </a:solidFill>
                <a:latin typeface="Century Gothic" charset="0"/>
                <a:ea typeface="Century Gothic" charset="0"/>
                <a:cs typeface="Century Gothic" charset="0"/>
              </a:rPr>
            </a:br>
            <a:endParaRPr lang="en-CA" dirty="0"/>
          </a:p>
        </p:txBody>
      </p:sp>
      <p:pic>
        <p:nvPicPr>
          <p:cNvPr id="7" name="Picture 6">
            <a:extLst>
              <a:ext uri="{FF2B5EF4-FFF2-40B4-BE49-F238E27FC236}">
                <a16:creationId xmlns:a16="http://schemas.microsoft.com/office/drawing/2014/main" xmlns="" id="{E372351C-BA35-0F4F-9945-5B136BF54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69" y="4401109"/>
            <a:ext cx="375023" cy="375023"/>
          </a:xfrm>
          <a:prstGeom prst="rect">
            <a:avLst/>
          </a:prstGeom>
        </p:spPr>
      </p:pic>
      <p:pic>
        <p:nvPicPr>
          <p:cNvPr id="8" name="Picture 7">
            <a:extLst>
              <a:ext uri="{FF2B5EF4-FFF2-40B4-BE49-F238E27FC236}">
                <a16:creationId xmlns:a16="http://schemas.microsoft.com/office/drawing/2014/main" xmlns="" id="{BC4FDDEB-11AD-E540-BC71-D1B76BBE3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742" y="4401109"/>
            <a:ext cx="375023" cy="375023"/>
          </a:xfrm>
          <a:prstGeom prst="rect">
            <a:avLst/>
          </a:prstGeom>
        </p:spPr>
      </p:pic>
      <p:pic>
        <p:nvPicPr>
          <p:cNvPr id="9" name="Picture 8">
            <a:extLst>
              <a:ext uri="{FF2B5EF4-FFF2-40B4-BE49-F238E27FC236}">
                <a16:creationId xmlns:a16="http://schemas.microsoft.com/office/drawing/2014/main" xmlns="" id="{C11DA655-5D7C-8141-B7BC-6086A0123B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5219" y="4398089"/>
            <a:ext cx="362009" cy="378042"/>
          </a:xfrm>
          <a:prstGeom prst="rect">
            <a:avLst/>
          </a:prstGeom>
        </p:spPr>
      </p:pic>
      <p:sp>
        <p:nvSpPr>
          <p:cNvPr id="10" name="Title 1">
            <a:extLst>
              <a:ext uri="{FF2B5EF4-FFF2-40B4-BE49-F238E27FC236}">
                <a16:creationId xmlns:a16="http://schemas.microsoft.com/office/drawing/2014/main" xmlns="" id="{48679BF9-A7BD-6E4A-BE04-D6BE95C74F0D}"/>
              </a:ext>
            </a:extLst>
          </p:cNvPr>
          <p:cNvSpPr txBox="1">
            <a:spLocks/>
          </p:cNvSpPr>
          <p:nvPr/>
        </p:nvSpPr>
        <p:spPr>
          <a:xfrm>
            <a:off x="2917140" y="2402887"/>
            <a:ext cx="4986170" cy="443527"/>
          </a:xfrm>
          <a:prstGeom prst="rect">
            <a:avLst/>
          </a:prstGeom>
        </p:spPr>
        <p:txBody>
          <a:bodyPr/>
          <a:lstStyle>
            <a:lvl1pPr algn="l" rtl="0" eaLnBrk="1" fontAlgn="base" hangingPunct="1">
              <a:spcBef>
                <a:spcPct val="0"/>
              </a:spcBef>
              <a:spcAft>
                <a:spcPct val="0"/>
              </a:spcAft>
              <a:defRPr sz="3200" b="1" kern="1200">
                <a:solidFill>
                  <a:srgbClr val="1F324F"/>
                </a:solidFill>
                <a:latin typeface="Century Gothic" charset="0"/>
                <a:ea typeface="Century Gothic" charset="0"/>
                <a:cs typeface="Century Gothic" charset="0"/>
              </a:defRPr>
            </a:lvl1pPr>
            <a:lvl2pPr algn="l" rtl="0" eaLnBrk="1" fontAlgn="base" hangingPunct="1">
              <a:spcBef>
                <a:spcPct val="0"/>
              </a:spcBef>
              <a:spcAft>
                <a:spcPct val="0"/>
              </a:spcAft>
              <a:defRPr sz="3200">
                <a:solidFill>
                  <a:schemeClr val="accent2"/>
                </a:solidFill>
                <a:latin typeface="Arial Black" panose="020B0A04020102020204" pitchFamily="34" charset="0"/>
              </a:defRPr>
            </a:lvl2pPr>
            <a:lvl3pPr algn="l" rtl="0" eaLnBrk="1" fontAlgn="base" hangingPunct="1">
              <a:spcBef>
                <a:spcPct val="0"/>
              </a:spcBef>
              <a:spcAft>
                <a:spcPct val="0"/>
              </a:spcAft>
              <a:defRPr sz="3200">
                <a:solidFill>
                  <a:schemeClr val="accent2"/>
                </a:solidFill>
                <a:latin typeface="Arial Black" panose="020B0A04020102020204" pitchFamily="34" charset="0"/>
              </a:defRPr>
            </a:lvl3pPr>
            <a:lvl4pPr algn="l" rtl="0" eaLnBrk="1" fontAlgn="base" hangingPunct="1">
              <a:spcBef>
                <a:spcPct val="0"/>
              </a:spcBef>
              <a:spcAft>
                <a:spcPct val="0"/>
              </a:spcAft>
              <a:defRPr sz="3200">
                <a:solidFill>
                  <a:schemeClr val="accent2"/>
                </a:solidFill>
                <a:latin typeface="Arial Black" panose="020B0A04020102020204" pitchFamily="34" charset="0"/>
              </a:defRPr>
            </a:lvl4pPr>
            <a:lvl5pPr algn="l" rtl="0" eaLnBrk="1" fontAlgn="base" hangingPunct="1">
              <a:spcBef>
                <a:spcPct val="0"/>
              </a:spcBef>
              <a:spcAft>
                <a:spcPct val="0"/>
              </a:spcAft>
              <a:defRPr sz="3200">
                <a:solidFill>
                  <a:schemeClr val="accent2"/>
                </a:solidFill>
                <a:latin typeface="Arial Black" panose="020B0A04020102020204" pitchFamily="34" charset="0"/>
              </a:defRPr>
            </a:lvl5pPr>
            <a:lvl6pPr marL="457200" algn="l" rtl="0" eaLnBrk="1" fontAlgn="base" hangingPunct="1">
              <a:spcBef>
                <a:spcPct val="0"/>
              </a:spcBef>
              <a:spcAft>
                <a:spcPct val="0"/>
              </a:spcAft>
              <a:defRPr sz="3200">
                <a:solidFill>
                  <a:schemeClr val="accent2"/>
                </a:solidFill>
                <a:latin typeface="Arial Black" panose="020B0A04020102020204" pitchFamily="34" charset="0"/>
              </a:defRPr>
            </a:lvl6pPr>
            <a:lvl7pPr marL="914400" algn="l" rtl="0" eaLnBrk="1" fontAlgn="base" hangingPunct="1">
              <a:spcBef>
                <a:spcPct val="0"/>
              </a:spcBef>
              <a:spcAft>
                <a:spcPct val="0"/>
              </a:spcAft>
              <a:defRPr sz="3200">
                <a:solidFill>
                  <a:schemeClr val="accent2"/>
                </a:solidFill>
                <a:latin typeface="Arial Black" panose="020B0A04020102020204" pitchFamily="34" charset="0"/>
              </a:defRPr>
            </a:lvl7pPr>
            <a:lvl8pPr marL="1371600" algn="l" rtl="0" eaLnBrk="1" fontAlgn="base" hangingPunct="1">
              <a:spcBef>
                <a:spcPct val="0"/>
              </a:spcBef>
              <a:spcAft>
                <a:spcPct val="0"/>
              </a:spcAft>
              <a:defRPr sz="3200">
                <a:solidFill>
                  <a:schemeClr val="accent2"/>
                </a:solidFill>
                <a:latin typeface="Arial Black" panose="020B0A04020102020204" pitchFamily="34" charset="0"/>
              </a:defRPr>
            </a:lvl8pPr>
            <a:lvl9pPr marL="1828800" algn="l" rtl="0" eaLnBrk="1" fontAlgn="base" hangingPunct="1">
              <a:spcBef>
                <a:spcPct val="0"/>
              </a:spcBef>
              <a:spcAft>
                <a:spcPct val="0"/>
              </a:spcAft>
              <a:defRPr sz="3200">
                <a:solidFill>
                  <a:schemeClr val="accent2"/>
                </a:solidFill>
                <a:latin typeface="Arial Black" panose="020B0A04020102020204" pitchFamily="34" charset="0"/>
              </a:defRPr>
            </a:lvl9pPr>
          </a:lstStyle>
          <a:p>
            <a:endParaRPr lang="en-CA" sz="3000" dirty="0"/>
          </a:p>
        </p:txBody>
      </p:sp>
      <p:sp>
        <p:nvSpPr>
          <p:cNvPr id="3" name="TextBox 2"/>
          <p:cNvSpPr txBox="1"/>
          <p:nvPr/>
        </p:nvSpPr>
        <p:spPr>
          <a:xfrm>
            <a:off x="736975" y="2708512"/>
            <a:ext cx="4158462" cy="1223412"/>
          </a:xfrm>
          <a:prstGeom prst="rect">
            <a:avLst/>
          </a:prstGeom>
          <a:noFill/>
        </p:spPr>
        <p:txBody>
          <a:bodyPr wrap="square" rtlCol="0">
            <a:spAutoFit/>
          </a:bodyPr>
          <a:lstStyle/>
          <a:p>
            <a:endParaRPr lang="en-CA" sz="2100" dirty="0"/>
          </a:p>
          <a:p>
            <a:r>
              <a:rPr lang="en-CA" sz="2100" dirty="0">
                <a:hlinkClick r:id="rId5"/>
              </a:rPr>
              <a:t>Claudia.Sanmartin@Canada.ca</a:t>
            </a:r>
            <a:r>
              <a:rPr lang="en-CA" sz="2100" dirty="0"/>
              <a:t> </a:t>
            </a:r>
          </a:p>
          <a:p>
            <a:endParaRPr lang="en-CA" sz="1350" dirty="0"/>
          </a:p>
          <a:p>
            <a:r>
              <a:rPr lang="en-CA" dirty="0" smtClean="0"/>
              <a:t>Analytical Studies Branch</a:t>
            </a:r>
            <a:endParaRPr lang="en-CA" dirty="0"/>
          </a:p>
        </p:txBody>
      </p:sp>
    </p:spTree>
    <p:extLst>
      <p:ext uri="{BB962C8B-B14F-4D97-AF65-F5344CB8AC3E}">
        <p14:creationId xmlns:p14="http://schemas.microsoft.com/office/powerpoint/2010/main" val="161854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smtClean="0"/>
              <a:t>Agenda</a:t>
            </a:r>
            <a:endParaRPr lang="en-CA" sz="3600" dirty="0"/>
          </a:p>
        </p:txBody>
      </p:sp>
      <p:sp>
        <p:nvSpPr>
          <p:cNvPr id="5" name="Content Placeholder 4"/>
          <p:cNvSpPr>
            <a:spLocks noGrp="1"/>
          </p:cNvSpPr>
          <p:nvPr>
            <p:ph idx="1"/>
          </p:nvPr>
        </p:nvSpPr>
        <p:spPr/>
        <p:txBody>
          <a:bodyPr>
            <a:normAutofit/>
          </a:bodyPr>
          <a:lstStyle/>
          <a:p>
            <a:r>
              <a:rPr lang="en-US" sz="2000" dirty="0" err="1" smtClean="0"/>
              <a:t>StatCan</a:t>
            </a:r>
            <a:r>
              <a:rPr lang="en-US" sz="2000" dirty="0" smtClean="0"/>
              <a:t> Data – Access, Data Integration</a:t>
            </a:r>
          </a:p>
          <a:p>
            <a:r>
              <a:rPr lang="en-US" sz="2000" dirty="0" smtClean="0"/>
              <a:t>Innovation Ecosystem – Kathryn Stevenson</a:t>
            </a:r>
          </a:p>
          <a:p>
            <a:r>
              <a:rPr lang="en-US" sz="2000" dirty="0" smtClean="0"/>
              <a:t>Data Science Accelerator – Christie Sambell</a:t>
            </a:r>
          </a:p>
          <a:p>
            <a:r>
              <a:rPr lang="en-US" sz="2000" dirty="0" smtClean="0"/>
              <a:t>Data Science Centre of Excellence – </a:t>
            </a:r>
            <a:r>
              <a:rPr lang="en-US" sz="2000" dirty="0" err="1" smtClean="0"/>
              <a:t>Yanick</a:t>
            </a:r>
            <a:r>
              <a:rPr lang="en-US" sz="2000" dirty="0" smtClean="0"/>
              <a:t> </a:t>
            </a:r>
            <a:r>
              <a:rPr lang="en-US" sz="2000" dirty="0" err="1" smtClean="0"/>
              <a:t>Beaucage</a:t>
            </a:r>
            <a:endParaRPr lang="en-US" sz="2000" dirty="0" smtClean="0"/>
          </a:p>
          <a:p>
            <a:r>
              <a:rPr lang="en-US" sz="2000" dirty="0" smtClean="0"/>
              <a:t>Open Data – Alessandro </a:t>
            </a:r>
            <a:r>
              <a:rPr lang="en-US" sz="2000" dirty="0" err="1" smtClean="0"/>
              <a:t>Alasia</a:t>
            </a:r>
            <a:endParaRPr lang="en-US" sz="2000" dirty="0" smtClean="0"/>
          </a:p>
          <a:p>
            <a:r>
              <a:rPr lang="en-US" sz="2000" dirty="0" smtClean="0"/>
              <a:t>Questions, Discussion</a:t>
            </a:r>
            <a:endParaRPr lang="en-CA" sz="2000" dirty="0"/>
          </a:p>
        </p:txBody>
      </p:sp>
    </p:spTree>
    <p:extLst>
      <p:ext uri="{BB962C8B-B14F-4D97-AF65-F5344CB8AC3E}">
        <p14:creationId xmlns:p14="http://schemas.microsoft.com/office/powerpoint/2010/main" val="82697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3985" y="1333500"/>
            <a:ext cx="6481591" cy="4399457"/>
          </a:xfrm>
          <a:prstGeom prst="rect">
            <a:avLst/>
          </a:prstGeom>
        </p:spPr>
      </p:pic>
      <p:sp>
        <p:nvSpPr>
          <p:cNvPr id="4" name="TextBox 3"/>
          <p:cNvSpPr txBox="1"/>
          <p:nvPr/>
        </p:nvSpPr>
        <p:spPr>
          <a:xfrm>
            <a:off x="884236" y="871835"/>
            <a:ext cx="6988385" cy="461665"/>
          </a:xfrm>
          <a:prstGeom prst="rect">
            <a:avLst/>
          </a:prstGeom>
          <a:noFill/>
        </p:spPr>
        <p:txBody>
          <a:bodyPr wrap="square" rtlCol="0">
            <a:spAutoFit/>
          </a:bodyPr>
          <a:lstStyle/>
          <a:p>
            <a:r>
              <a:rPr lang="en-US" sz="2400" dirty="0" smtClean="0"/>
              <a:t>Data Access – Navigating the </a:t>
            </a:r>
            <a:r>
              <a:rPr lang="en-US" sz="2400" dirty="0" err="1" smtClean="0"/>
              <a:t>StatCan</a:t>
            </a:r>
            <a:r>
              <a:rPr lang="en-US" sz="2400" dirty="0" smtClean="0"/>
              <a:t> website</a:t>
            </a:r>
            <a:endParaRPr lang="en-CA" sz="2400" dirty="0"/>
          </a:p>
        </p:txBody>
      </p:sp>
      <p:sp>
        <p:nvSpPr>
          <p:cNvPr id="5" name="Oval 4"/>
          <p:cNvSpPr/>
          <p:nvPr/>
        </p:nvSpPr>
        <p:spPr>
          <a:xfrm>
            <a:off x="1593850" y="1526580"/>
            <a:ext cx="876300" cy="53717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593850" y="5602871"/>
            <a:ext cx="6171726" cy="646331"/>
          </a:xfrm>
          <a:prstGeom prst="rect">
            <a:avLst/>
          </a:prstGeom>
          <a:noFill/>
        </p:spPr>
        <p:txBody>
          <a:bodyPr wrap="square" rtlCol="0">
            <a:spAutoFit/>
          </a:bodyPr>
          <a:lstStyle/>
          <a:p>
            <a:r>
              <a:rPr lang="en-CA" dirty="0">
                <a:hlinkClick r:id="rId4"/>
              </a:rPr>
              <a:t>https://</a:t>
            </a:r>
            <a:r>
              <a:rPr lang="en-CA" dirty="0" smtClean="0">
                <a:hlinkClick r:id="rId4"/>
              </a:rPr>
              <a:t>www.statcan.gc.ca/eng/start</a:t>
            </a:r>
            <a:endParaRPr lang="en-CA" dirty="0" smtClean="0"/>
          </a:p>
          <a:p>
            <a:endParaRPr lang="en-CA" dirty="0"/>
          </a:p>
        </p:txBody>
      </p:sp>
    </p:spTree>
    <p:extLst>
      <p:ext uri="{BB962C8B-B14F-4D97-AF65-F5344CB8AC3E}">
        <p14:creationId xmlns:p14="http://schemas.microsoft.com/office/powerpoint/2010/main" val="347237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76263" y="1773238"/>
            <a:ext cx="7224713" cy="3959225"/>
          </a:xfrm>
          <a:prstGeom prst="rect">
            <a:avLst/>
          </a:prstGeom>
        </p:spPr>
        <p:txBody>
          <a:bodyPr/>
          <a:lstStyle/>
          <a:p>
            <a:r>
              <a:rPr lang="en-CA" dirty="0" smtClean="0"/>
              <a:t>By Data:</a:t>
            </a:r>
          </a:p>
          <a:p>
            <a:pPr marL="457200" lvl="1" indent="0">
              <a:buNone/>
            </a:pPr>
            <a:r>
              <a:rPr lang="en-CA" sz="1400" u="sng" dirty="0" smtClean="0"/>
              <a:t>Features</a:t>
            </a:r>
          </a:p>
          <a:p>
            <a:pPr lvl="1">
              <a:buFont typeface="Wingdings" panose="05000000000000000000" pitchFamily="2" charset="2"/>
              <a:buChar char="q"/>
            </a:pPr>
            <a:r>
              <a:rPr lang="en-CA" sz="1400" dirty="0" smtClean="0"/>
              <a:t>Filters</a:t>
            </a:r>
          </a:p>
          <a:p>
            <a:pPr lvl="1">
              <a:buFont typeface="Wingdings" panose="05000000000000000000" pitchFamily="2" charset="2"/>
              <a:buChar char="q"/>
            </a:pPr>
            <a:r>
              <a:rPr lang="en-CA" sz="1400" dirty="0" smtClean="0"/>
              <a:t>Sorting</a:t>
            </a:r>
          </a:p>
          <a:p>
            <a:pPr lvl="1">
              <a:buFont typeface="Wingdings" panose="05000000000000000000" pitchFamily="2" charset="2"/>
              <a:buChar char="q"/>
            </a:pPr>
            <a:r>
              <a:rPr lang="en-CA" sz="1400" dirty="0" smtClean="0"/>
              <a:t>Keywords</a:t>
            </a:r>
          </a:p>
          <a:p>
            <a:pPr lvl="1">
              <a:buFont typeface="Wingdings" panose="05000000000000000000" pitchFamily="2" charset="2"/>
              <a:buChar char="q"/>
            </a:pPr>
            <a:r>
              <a:rPr lang="en-CA" sz="1400" dirty="0" smtClean="0"/>
              <a:t>How to access microdata</a:t>
            </a:r>
          </a:p>
          <a:p>
            <a:pPr>
              <a:buFont typeface="Arial" panose="020B0604020202020204" pitchFamily="34" charset="0"/>
              <a:buChar char="•"/>
            </a:pPr>
            <a:r>
              <a:rPr lang="en-CA" dirty="0" smtClean="0"/>
              <a:t>By Analysis</a:t>
            </a:r>
          </a:p>
          <a:p>
            <a:pPr>
              <a:buFont typeface="Arial" panose="020B0604020202020204" pitchFamily="34" charset="0"/>
              <a:buChar char="•"/>
            </a:pPr>
            <a:r>
              <a:rPr lang="en-CA" dirty="0" smtClean="0"/>
              <a:t>By reference</a:t>
            </a:r>
          </a:p>
          <a:p>
            <a:pPr>
              <a:buFont typeface="Arial" panose="020B0604020202020204" pitchFamily="34" charset="0"/>
              <a:buChar char="•"/>
            </a:pPr>
            <a:r>
              <a:rPr lang="en-CA" dirty="0" smtClean="0"/>
              <a:t>By Census  </a:t>
            </a:r>
          </a:p>
          <a:p>
            <a:pPr>
              <a:buFont typeface="Arial" panose="020B0604020202020204" pitchFamily="34" charset="0"/>
              <a:buChar char="•"/>
            </a:pPr>
            <a:r>
              <a:rPr lang="en-CA" dirty="0" smtClean="0"/>
              <a:t>By surveys </a:t>
            </a:r>
          </a:p>
          <a:p>
            <a:pPr lvl="1"/>
            <a:endParaRPr lang="en-CA" dirty="0" smtClean="0"/>
          </a:p>
          <a:p>
            <a:pPr marL="457200" lvl="1" indent="0">
              <a:buNone/>
            </a:pPr>
            <a:endParaRPr lang="en-CA" dirty="0" smtClean="0"/>
          </a:p>
          <a:p>
            <a:endParaRPr lang="en-CA" dirty="0" smtClean="0"/>
          </a:p>
          <a:p>
            <a:endParaRPr lang="en-CA" dirty="0"/>
          </a:p>
        </p:txBody>
      </p:sp>
      <p:sp>
        <p:nvSpPr>
          <p:cNvPr id="3" name="Title 2"/>
          <p:cNvSpPr>
            <a:spLocks noGrp="1"/>
          </p:cNvSpPr>
          <p:nvPr>
            <p:ph type="title" idx="4294967295"/>
          </p:nvPr>
        </p:nvSpPr>
        <p:spPr>
          <a:xfrm>
            <a:off x="576263" y="892790"/>
            <a:ext cx="6648450" cy="590550"/>
          </a:xfrm>
          <a:prstGeom prst="rect">
            <a:avLst/>
          </a:prstGeom>
        </p:spPr>
        <p:txBody>
          <a:bodyPr/>
          <a:lstStyle/>
          <a:p>
            <a:r>
              <a:rPr lang="en-CA" dirty="0" smtClean="0"/>
              <a:t>Navigation pathways</a:t>
            </a:r>
            <a:endParaRPr lang="en-CA" dirty="0"/>
          </a:p>
        </p:txBody>
      </p:sp>
      <p:sp>
        <p:nvSpPr>
          <p:cNvPr id="4" name="Slide Number Placeholder 3"/>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4</a:t>
            </a:fld>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8619" y="1170603"/>
            <a:ext cx="4218815" cy="453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338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38225"/>
            <a:ext cx="6648450" cy="590550"/>
          </a:xfrm>
          <a:prstGeom prst="rect">
            <a:avLst/>
          </a:prstGeom>
        </p:spPr>
        <p:txBody>
          <a:bodyPr/>
          <a:lstStyle/>
          <a:p>
            <a:r>
              <a:rPr lang="en-CA" dirty="0" smtClean="0"/>
              <a:t>Tables</a:t>
            </a:r>
            <a:endParaRPr lang="en-CA" dirty="0"/>
          </a:p>
        </p:txBody>
      </p:sp>
      <p:sp>
        <p:nvSpPr>
          <p:cNvPr id="4" name="Slide Number Placeholder 3"/>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5</a:t>
            </a:fld>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460" y="1562833"/>
            <a:ext cx="3843855" cy="415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1562833"/>
            <a:ext cx="3021926" cy="430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238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773238"/>
            <a:ext cx="7224713" cy="3959225"/>
          </a:xfrm>
          <a:prstGeom prst="rect">
            <a:avLst/>
          </a:prstGeom>
        </p:spPr>
        <p:txBody>
          <a:bodyPr/>
          <a:lstStyle/>
          <a:p>
            <a:pPr marL="0" indent="0">
              <a:buNone/>
            </a:pPr>
            <a:r>
              <a:rPr lang="en-CA" dirty="0">
                <a:hlinkClick r:id="rId2"/>
              </a:rPr>
              <a:t>https://</a:t>
            </a:r>
            <a:r>
              <a:rPr lang="en-CA" dirty="0" smtClean="0">
                <a:hlinkClick r:id="rId2"/>
              </a:rPr>
              <a:t>www.statcan.gc.ca/eng/developers</a:t>
            </a:r>
            <a:endParaRPr lang="en-CA" dirty="0" smtClean="0"/>
          </a:p>
          <a:p>
            <a:pPr marL="0" indent="0">
              <a:buNone/>
            </a:pPr>
            <a:endParaRPr lang="en-CA" dirty="0"/>
          </a:p>
        </p:txBody>
      </p:sp>
      <p:sp>
        <p:nvSpPr>
          <p:cNvPr id="3" name="Title 2"/>
          <p:cNvSpPr>
            <a:spLocks noGrp="1"/>
          </p:cNvSpPr>
          <p:nvPr>
            <p:ph type="title" idx="4294967295"/>
          </p:nvPr>
        </p:nvSpPr>
        <p:spPr>
          <a:xfrm>
            <a:off x="0" y="1038225"/>
            <a:ext cx="6648450" cy="590550"/>
          </a:xfrm>
          <a:prstGeom prst="rect">
            <a:avLst/>
          </a:prstGeom>
        </p:spPr>
        <p:txBody>
          <a:bodyPr/>
          <a:lstStyle/>
          <a:p>
            <a:r>
              <a:rPr lang="en-CA" dirty="0" smtClean="0"/>
              <a:t>Web Data Service/API </a:t>
            </a:r>
            <a:endParaRPr lang="en-CA" dirty="0"/>
          </a:p>
        </p:txBody>
      </p:sp>
      <p:sp>
        <p:nvSpPr>
          <p:cNvPr id="4" name="Slide Number Placeholder 3"/>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6</a:t>
            </a:fld>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2348880"/>
            <a:ext cx="3384457" cy="367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1555" y="2352999"/>
            <a:ext cx="3855901" cy="294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027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7</a:t>
            </a:fld>
            <a:endParaRPr lang="en-US" dirty="0"/>
          </a:p>
        </p:txBody>
      </p:sp>
      <p:sp>
        <p:nvSpPr>
          <p:cNvPr id="8" name="Title 3">
            <a:extLst>
              <a:ext uri="{FF2B5EF4-FFF2-40B4-BE49-F238E27FC236}">
                <a16:creationId xmlns:a16="http://schemas.microsoft.com/office/drawing/2014/main" xmlns="" id="{C44F077B-5958-804B-ABA9-C931FB5A2EAA}"/>
              </a:ext>
            </a:extLst>
          </p:cNvPr>
          <p:cNvSpPr>
            <a:spLocks noGrp="1"/>
          </p:cNvSpPr>
          <p:nvPr>
            <p:ph type="title" idx="4294967295"/>
          </p:nvPr>
        </p:nvSpPr>
        <p:spPr>
          <a:xfrm>
            <a:off x="1231900" y="1146176"/>
            <a:ext cx="6246813" cy="568325"/>
          </a:xfrm>
          <a:prstGeom prst="rect">
            <a:avLst/>
          </a:prstGeom>
        </p:spPr>
        <p:txBody>
          <a:bodyPr/>
          <a:lstStyle/>
          <a:p>
            <a:r>
              <a:rPr lang="en-CA" sz="2800" dirty="0" smtClean="0"/>
              <a:t>Links</a:t>
            </a:r>
            <a:endParaRPr lang="en-CA" sz="2800" dirty="0"/>
          </a:p>
        </p:txBody>
      </p:sp>
      <p:sp>
        <p:nvSpPr>
          <p:cNvPr id="7" name="Text Placeholder 6"/>
          <p:cNvSpPr>
            <a:spLocks noGrp="1"/>
          </p:cNvSpPr>
          <p:nvPr>
            <p:ph type="body" sz="half" idx="4294967295"/>
          </p:nvPr>
        </p:nvSpPr>
        <p:spPr>
          <a:xfrm>
            <a:off x="1371600" y="1865313"/>
            <a:ext cx="6245225" cy="3544887"/>
          </a:xfrm>
          <a:prstGeom prst="rect">
            <a:avLst/>
          </a:prstGeom>
        </p:spPr>
        <p:txBody>
          <a:bodyPr/>
          <a:lstStyle/>
          <a:p>
            <a:pPr marL="0" indent="0">
              <a:buNone/>
            </a:pPr>
            <a:endParaRPr lang="en-CA" sz="1800" dirty="0"/>
          </a:p>
          <a:p>
            <a:r>
              <a:rPr lang="en-CA" sz="1800" dirty="0"/>
              <a:t>Watch live video about: What’s new on our website </a:t>
            </a:r>
            <a:r>
              <a:rPr lang="en-CA" sz="1800" dirty="0">
                <a:hlinkClick r:id="rId2"/>
              </a:rPr>
              <a:t>https://</a:t>
            </a:r>
            <a:r>
              <a:rPr lang="en-CA" sz="1800" dirty="0" smtClean="0">
                <a:hlinkClick r:id="rId2"/>
              </a:rPr>
              <a:t>www.statcan.gc.ca/eng/sc/video/new</a:t>
            </a:r>
            <a:endParaRPr lang="en-CA" sz="1800" dirty="0" smtClean="0"/>
          </a:p>
          <a:p>
            <a:endParaRPr lang="en-CA" sz="1800" dirty="0"/>
          </a:p>
          <a:p>
            <a:r>
              <a:rPr lang="en-CA" sz="1800" dirty="0" smtClean="0"/>
              <a:t>Watch live video about: How to use the data tables</a:t>
            </a:r>
          </a:p>
          <a:p>
            <a:pPr marL="0" indent="0">
              <a:buNone/>
            </a:pPr>
            <a:r>
              <a:rPr lang="en-CA" sz="1800" dirty="0" smtClean="0">
                <a:hlinkClick r:id="rId3"/>
              </a:rPr>
              <a:t>https://www.statcan.gc.ca/eng/sc/video/howto</a:t>
            </a:r>
            <a:endParaRPr lang="en-CA" sz="1800" dirty="0" smtClean="0"/>
          </a:p>
          <a:p>
            <a:pPr marL="0" indent="0">
              <a:buNone/>
            </a:pPr>
            <a:r>
              <a:rPr lang="en-CA" sz="1800" dirty="0"/>
              <a:t/>
            </a:r>
            <a:br>
              <a:rPr lang="en-CA" sz="1800" dirty="0"/>
            </a:br>
            <a:endParaRPr lang="en-CA" sz="1800" dirty="0"/>
          </a:p>
          <a:p>
            <a:endParaRPr lang="en-CA" sz="1800" dirty="0"/>
          </a:p>
        </p:txBody>
      </p:sp>
      <p:sp>
        <p:nvSpPr>
          <p:cNvPr id="9" name="Picture Placeholder 7"/>
          <p:cNvSpPr txBox="1">
            <a:spLocks/>
          </p:cNvSpPr>
          <p:nvPr/>
        </p:nvSpPr>
        <p:spPr>
          <a:xfrm>
            <a:off x="3851920" y="2276872"/>
            <a:ext cx="4140596" cy="3456384"/>
          </a:xfrm>
          <a:prstGeom prst="rect">
            <a:avLst/>
          </a:prstGeom>
        </p:spPr>
      </p:sp>
    </p:spTree>
    <p:extLst>
      <p:ext uri="{BB962C8B-B14F-4D97-AF65-F5344CB8AC3E}">
        <p14:creationId xmlns:p14="http://schemas.microsoft.com/office/powerpoint/2010/main" val="3624328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5560" y="1121569"/>
            <a:ext cx="6822281" cy="4614863"/>
          </a:xfrm>
          <a:prstGeom prst="rect">
            <a:avLst/>
          </a:prstGeom>
        </p:spPr>
      </p:pic>
      <p:sp>
        <p:nvSpPr>
          <p:cNvPr id="2" name="TextBox 1"/>
          <p:cNvSpPr txBox="1"/>
          <p:nvPr/>
        </p:nvSpPr>
        <p:spPr>
          <a:xfrm>
            <a:off x="7132241" y="2400300"/>
            <a:ext cx="1879600" cy="2400657"/>
          </a:xfrm>
          <a:prstGeom prst="rect">
            <a:avLst/>
          </a:prstGeom>
          <a:solidFill>
            <a:schemeClr val="accent1">
              <a:lumMod val="40000"/>
              <a:lumOff val="60000"/>
            </a:schemeClr>
          </a:solidFill>
        </p:spPr>
        <p:txBody>
          <a:bodyPr wrap="square" rtlCol="0">
            <a:spAutoFit/>
          </a:bodyPr>
          <a:lstStyle/>
          <a:p>
            <a:r>
              <a:rPr lang="en-CA" sz="6000" dirty="0" smtClean="0">
                <a:solidFill>
                  <a:srgbClr val="FF0000"/>
                </a:solidFill>
                <a:latin typeface="Berlin Sans FB" panose="020E0602020502020306" pitchFamily="34" charset="0"/>
              </a:rPr>
              <a:t>75% </a:t>
            </a:r>
          </a:p>
          <a:p>
            <a:r>
              <a:rPr lang="en-CA" b="1" dirty="0" smtClean="0"/>
              <a:t>of non-geospatial </a:t>
            </a:r>
            <a:r>
              <a:rPr lang="en-CA" b="1" dirty="0"/>
              <a:t>files on the </a:t>
            </a:r>
            <a:r>
              <a:rPr lang="en-CA" b="1" dirty="0" smtClean="0"/>
              <a:t>portal are </a:t>
            </a:r>
            <a:r>
              <a:rPr lang="en-CA" b="1" dirty="0"/>
              <a:t>from Statistics Canada.   </a:t>
            </a:r>
          </a:p>
          <a:p>
            <a:endParaRPr lang="en-CA" dirty="0"/>
          </a:p>
        </p:txBody>
      </p:sp>
      <p:sp>
        <p:nvSpPr>
          <p:cNvPr id="3" name="TextBox 2"/>
          <p:cNvSpPr txBox="1"/>
          <p:nvPr/>
        </p:nvSpPr>
        <p:spPr>
          <a:xfrm>
            <a:off x="1473958" y="5704747"/>
            <a:ext cx="6013883" cy="646331"/>
          </a:xfrm>
          <a:prstGeom prst="rect">
            <a:avLst/>
          </a:prstGeom>
          <a:noFill/>
        </p:spPr>
        <p:txBody>
          <a:bodyPr wrap="square" rtlCol="0">
            <a:spAutoFit/>
          </a:bodyPr>
          <a:lstStyle/>
          <a:p>
            <a:r>
              <a:rPr lang="en-CA" dirty="0">
                <a:hlinkClick r:id="rId3"/>
              </a:rPr>
              <a:t>https://</a:t>
            </a:r>
            <a:r>
              <a:rPr lang="en-CA" dirty="0" smtClean="0">
                <a:hlinkClick r:id="rId3"/>
              </a:rPr>
              <a:t>open.canada.ca/en/open-data</a:t>
            </a:r>
            <a:endParaRPr lang="en-CA" dirty="0" smtClean="0"/>
          </a:p>
          <a:p>
            <a:endParaRPr lang="en-CA" dirty="0"/>
          </a:p>
        </p:txBody>
      </p:sp>
    </p:spTree>
    <p:extLst>
      <p:ext uri="{BB962C8B-B14F-4D97-AF65-F5344CB8AC3E}">
        <p14:creationId xmlns:p14="http://schemas.microsoft.com/office/powerpoint/2010/main" val="264988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38225"/>
            <a:ext cx="6648450" cy="590550"/>
          </a:xfrm>
          <a:prstGeom prst="rect">
            <a:avLst/>
          </a:prstGeom>
        </p:spPr>
        <p:txBody>
          <a:bodyPr/>
          <a:lstStyle/>
          <a:p>
            <a:r>
              <a:rPr lang="en-CA" dirty="0" smtClean="0"/>
              <a:t>Access to microdata</a:t>
            </a:r>
            <a:endParaRPr lang="en-CA" dirty="0"/>
          </a:p>
        </p:txBody>
      </p:sp>
      <p:sp>
        <p:nvSpPr>
          <p:cNvPr id="4" name="Slide Number Placeholder 3"/>
          <p:cNvSpPr>
            <a:spLocks noGrp="1"/>
          </p:cNvSpPr>
          <p:nvPr>
            <p:ph type="sldNum" sz="quarter" idx="4294967295"/>
          </p:nvPr>
        </p:nvSpPr>
        <p:spPr>
          <a:xfrm>
            <a:off x="8567738" y="5256213"/>
            <a:ext cx="576262" cy="476250"/>
          </a:xfrm>
          <a:prstGeom prst="rect">
            <a:avLst/>
          </a:prstGeom>
        </p:spPr>
        <p:txBody>
          <a:bodyPr/>
          <a:lstStyle/>
          <a:p>
            <a:pPr>
              <a:defRPr/>
            </a:pPr>
            <a:fld id="{D7BCBCE4-348C-FE43-9E32-9F16AF4F4295}" type="slidenum">
              <a:rPr lang="en-US" smtClean="0"/>
              <a:pPr>
                <a:defRPr/>
              </a:pPr>
              <a:t>9</a:t>
            </a:fld>
            <a:endParaRPr lang="en-US" dirty="0"/>
          </a:p>
        </p:txBody>
      </p:sp>
      <p:pic>
        <p:nvPicPr>
          <p:cNvPr id="6" name="Picture 5"/>
          <p:cNvPicPr>
            <a:picLocks noChangeAspect="1"/>
          </p:cNvPicPr>
          <p:nvPr/>
        </p:nvPicPr>
        <p:blipFill>
          <a:blip r:embed="rId2"/>
          <a:stretch>
            <a:fillRect/>
          </a:stretch>
        </p:blipFill>
        <p:spPr>
          <a:xfrm>
            <a:off x="315020" y="1916832"/>
            <a:ext cx="8460432" cy="2983631"/>
          </a:xfrm>
          <a:prstGeom prst="rect">
            <a:avLst/>
          </a:prstGeom>
        </p:spPr>
      </p:pic>
    </p:spTree>
    <p:extLst>
      <p:ext uri="{BB962C8B-B14F-4D97-AF65-F5344CB8AC3E}">
        <p14:creationId xmlns:p14="http://schemas.microsoft.com/office/powerpoint/2010/main" val="1174998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2.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3.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B_research plan_2019_2020.potx" id="{51118390-9C7C-467F-B075-17A7113888ED}" vid="{0239205E-CA93-417B-8321-759E73F1B7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ASB_research plan_2019_2020</Template>
  <TotalTime>28422</TotalTime>
  <Words>1701</Words>
  <Application>Microsoft Office PowerPoint</Application>
  <PresentationFormat>On-screen Show (4:3)</PresentationFormat>
  <Paragraphs>212</Paragraphs>
  <Slides>18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Arial MT Std</vt:lpstr>
      <vt:lpstr>Arial Rounded MT Bold</vt:lpstr>
      <vt:lpstr>Berlin Sans FB</vt:lpstr>
      <vt:lpstr>Calibri</vt:lpstr>
      <vt:lpstr>Calibri Light</vt:lpstr>
      <vt:lpstr>Century Gothic</vt:lpstr>
      <vt:lpstr>Times New Roman</vt:lpstr>
      <vt:lpstr>Wingdings</vt:lpstr>
      <vt:lpstr>Office Theme</vt:lpstr>
      <vt:lpstr>Data Science Journey at Statistics Canada</vt:lpstr>
      <vt:lpstr>Agenda</vt:lpstr>
      <vt:lpstr>PowerPoint Presentation</vt:lpstr>
      <vt:lpstr>Navigation pathways</vt:lpstr>
      <vt:lpstr>Tables</vt:lpstr>
      <vt:lpstr>Web Data Service/API </vt:lpstr>
      <vt:lpstr>Links</vt:lpstr>
      <vt:lpstr>PowerPoint Presentation</vt:lpstr>
      <vt:lpstr>Access to microdata</vt:lpstr>
      <vt:lpstr>Accessing data at the  Federal Research Data Centre</vt:lpstr>
      <vt:lpstr>PowerPoint Presentation</vt:lpstr>
      <vt:lpstr>PowerPoint Presentation</vt:lpstr>
      <vt:lpstr>Statistics Canada Modernization – Data Integration key to the future</vt:lpstr>
      <vt:lpstr>Environment and Health (CanCHEC)  </vt:lpstr>
      <vt:lpstr>Immigrant Health</vt:lpstr>
      <vt:lpstr>Inter-provincial employment (LWF)</vt:lpstr>
      <vt:lpstr>Record Linkage @StatCan </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Studies Branch: 2019-2020 Research Plan</dc:title>
  <dc:creator>claudia sanmartin</dc:creator>
  <cp:lastModifiedBy>Sanmartin, Claudia - HAD/DAS</cp:lastModifiedBy>
  <cp:revision>191</cp:revision>
  <dcterms:created xsi:type="dcterms:W3CDTF">2019-01-24T01:14:47Z</dcterms:created>
  <dcterms:modified xsi:type="dcterms:W3CDTF">2019-05-02T11:13:22Z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